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2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5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9" r:id="rId1"/>
    <p:sldMasterId id="2147483732" r:id="rId2"/>
    <p:sldMasterId id="2147483858" r:id="rId3"/>
    <p:sldMasterId id="2147483872" r:id="rId4"/>
    <p:sldMasterId id="2147483886" r:id="rId5"/>
    <p:sldMasterId id="2147483900" r:id="rId6"/>
    <p:sldMasterId id="2147484014" r:id="rId7"/>
    <p:sldMasterId id="2147484084" r:id="rId8"/>
    <p:sldMasterId id="2147484114" r:id="rId9"/>
    <p:sldMasterId id="2147484128" r:id="rId10"/>
    <p:sldMasterId id="2147484154" r:id="rId11"/>
    <p:sldMasterId id="2147484210" r:id="rId12"/>
    <p:sldMasterId id="2147484223" r:id="rId13"/>
    <p:sldMasterId id="2147484236" r:id="rId14"/>
    <p:sldMasterId id="2147484249" r:id="rId15"/>
    <p:sldMasterId id="2147484263" r:id="rId16"/>
  </p:sldMasterIdLst>
  <p:notesMasterIdLst>
    <p:notesMasterId r:id="rId75"/>
  </p:notesMasterIdLst>
  <p:handoutMasterIdLst>
    <p:handoutMasterId r:id="rId76"/>
  </p:handoutMasterIdLst>
  <p:sldIdLst>
    <p:sldId id="256" r:id="rId17"/>
    <p:sldId id="548" r:id="rId18"/>
    <p:sldId id="546" r:id="rId19"/>
    <p:sldId id="352" r:id="rId20"/>
    <p:sldId id="321" r:id="rId21"/>
    <p:sldId id="261" r:id="rId22"/>
    <p:sldId id="262" r:id="rId23"/>
    <p:sldId id="264" r:id="rId24"/>
    <p:sldId id="265" r:id="rId25"/>
    <p:sldId id="266" r:id="rId26"/>
    <p:sldId id="267" r:id="rId27"/>
    <p:sldId id="268" r:id="rId28"/>
    <p:sldId id="270" r:id="rId29"/>
    <p:sldId id="271" r:id="rId30"/>
    <p:sldId id="274" r:id="rId31"/>
    <p:sldId id="275" r:id="rId32"/>
    <p:sldId id="276" r:id="rId33"/>
    <p:sldId id="277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322" r:id="rId53"/>
    <p:sldId id="323" r:id="rId54"/>
    <p:sldId id="324" r:id="rId55"/>
    <p:sldId id="325" r:id="rId56"/>
    <p:sldId id="357" r:id="rId57"/>
    <p:sldId id="463" r:id="rId58"/>
    <p:sldId id="434" r:id="rId59"/>
    <p:sldId id="464" r:id="rId60"/>
    <p:sldId id="477" r:id="rId61"/>
    <p:sldId id="465" r:id="rId62"/>
    <p:sldId id="466" r:id="rId63"/>
    <p:sldId id="467" r:id="rId64"/>
    <p:sldId id="468" r:id="rId65"/>
    <p:sldId id="478" r:id="rId66"/>
    <p:sldId id="469" r:id="rId67"/>
    <p:sldId id="470" r:id="rId68"/>
    <p:sldId id="471" r:id="rId69"/>
    <p:sldId id="479" r:id="rId70"/>
    <p:sldId id="472" r:id="rId71"/>
    <p:sldId id="473" r:id="rId72"/>
    <p:sldId id="474" r:id="rId73"/>
    <p:sldId id="297" r:id="rId74"/>
  </p:sldIdLst>
  <p:sldSz cx="9144000" cy="6858000" type="screen4x3"/>
  <p:notesSz cx="6797675" cy="9926638"/>
  <p:embeddedFontLst>
    <p:embeddedFont>
      <p:font typeface="HY울릉도M" panose="02030600000101010101" charset="-127"/>
      <p:regular r:id="rId77"/>
    </p:embeddedFont>
    <p:embeddedFont>
      <p:font typeface="나눔고딕 ExtraBold" panose="020B0600000101010101" charset="-127"/>
      <p:bold r:id="rId78"/>
    </p:embeddedFont>
    <p:embeddedFont>
      <p:font typeface="나눔바른고딕" panose="020B0600000101010101" charset="-127"/>
      <p:regular r:id="rId79"/>
      <p:bold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HY견고딕" panose="02030600000101010101" pitchFamily="18" charset="-127"/>
      <p:regular r:id="rId87"/>
    </p:embeddedFont>
    <p:embeddedFont>
      <p:font typeface="HY견명조" panose="02030600000101010101" pitchFamily="18" charset="-127"/>
      <p:regular r:id="rId88"/>
    </p:embeddedFont>
    <p:embeddedFont>
      <p:font typeface="HY엽서L" panose="02030600000101010101" pitchFamily="18" charset="-127"/>
      <p:regular r:id="rId89"/>
    </p:embeddedFont>
    <p:embeddedFont>
      <p:font typeface="HY헤드라인M" panose="02030600000101010101" pitchFamily="18" charset="-127"/>
      <p:regular r:id="rId90"/>
    </p:embeddedFont>
    <p:embeddedFont>
      <p:font typeface="경기천년제목 Medium" panose="02020603020101020101" pitchFamily="18" charset="-127"/>
      <p:regular r:id="rId91"/>
    </p:embeddedFont>
    <p:embeddedFont>
      <p:font typeface="맑은 고딕" panose="020B0503020000020004" pitchFamily="50" charset="-127"/>
      <p:regular r:id="rId92"/>
      <p:bold r:id="rId93"/>
    </p:embeddedFont>
    <p:embeddedFont>
      <p:font typeface="함초롬돋움" panose="020B0604000101010101" pitchFamily="50" charset="-127"/>
      <p:regular r:id="rId94"/>
      <p:bold r:id="rId95"/>
    </p:embeddedFont>
    <p:embeddedFont>
      <p:font typeface="휴먼모음T" panose="02030504000101010101" pitchFamily="18" charset="-127"/>
      <p:regular r:id="rId9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나눔바른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나눔바른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나눔바른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나눔바른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나눔바른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나눔바른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나눔바른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나눔바른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나눔바른고딕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8C1FF17-EE6E-4A36-9B78-1A369A5A4823}">
          <p14:sldIdLst>
            <p14:sldId id="256"/>
            <p14:sldId id="548"/>
            <p14:sldId id="546"/>
          </p14:sldIdLst>
        </p14:section>
        <p14:section name="제목 없는 구역" id="{A8274E5D-6E96-498A-BE0E-1E11A70C92F2}">
          <p14:sldIdLst>
            <p14:sldId id="352"/>
            <p14:sldId id="321"/>
            <p14:sldId id="261"/>
            <p14:sldId id="262"/>
            <p14:sldId id="264"/>
            <p14:sldId id="265"/>
            <p14:sldId id="266"/>
            <p14:sldId id="267"/>
            <p14:sldId id="268"/>
            <p14:sldId id="270"/>
            <p14:sldId id="271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22"/>
            <p14:sldId id="323"/>
            <p14:sldId id="324"/>
            <p14:sldId id="325"/>
            <p14:sldId id="357"/>
            <p14:sldId id="463"/>
            <p14:sldId id="434"/>
            <p14:sldId id="464"/>
            <p14:sldId id="477"/>
            <p14:sldId id="465"/>
            <p14:sldId id="466"/>
            <p14:sldId id="467"/>
            <p14:sldId id="468"/>
            <p14:sldId id="478"/>
            <p14:sldId id="469"/>
            <p14:sldId id="470"/>
            <p14:sldId id="471"/>
            <p14:sldId id="479"/>
            <p14:sldId id="472"/>
            <p14:sldId id="473"/>
            <p14:sldId id="474"/>
          </p14:sldIdLst>
        </p14:section>
        <p14:section name="기본 구역" id="{609731B2-5867-42DF-AFA9-CE424E8B1E82}">
          <p14:sldIdLst/>
        </p14:section>
        <p14:section name="제목 없는 구역" id="{0211D57F-E202-41B8-B338-08C1B53BEA1D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10" y="54"/>
      </p:cViewPr>
      <p:guideLst>
        <p:guide orient="horz" pos="2069"/>
        <p:guide pos="2880"/>
        <p:guide pos="317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978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font" Target="fonts/font11.fntdata"/><Relationship Id="rId61" Type="http://schemas.openxmlformats.org/officeDocument/2006/relationships/slide" Target="slides/slide45.xml"/><Relationship Id="rId82" Type="http://schemas.openxmlformats.org/officeDocument/2006/relationships/font" Target="fonts/font6.fntdata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font" Target="fonts/font1.fntdata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font" Target="fonts/font17.fntdata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56B17256-F0F9-4E29-8291-02B834BD90F6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F6DDF52E-3A9E-4565-B2A5-B7FDED9190A6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C662513D-19AD-46BF-AA57-3B669F57F8F9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B94B465D-01C9-420D-8761-AF5E9F53421F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829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09F4262C-968C-4EE9-8164-CE16364706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79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"/>
          <p:cNvGrpSpPr>
            <a:grpSpLocks/>
          </p:cNvGrpSpPr>
          <p:nvPr userDrawn="1"/>
        </p:nvGrpSpPr>
        <p:grpSpPr bwMode="auto">
          <a:xfrm>
            <a:off x="-12700" y="-7938"/>
            <a:ext cx="9166225" cy="4830763"/>
            <a:chOff x="-12699" y="-7540"/>
            <a:chExt cx="9165722" cy="4829967"/>
          </a:xfrm>
        </p:grpSpPr>
        <p:sp>
          <p:nvSpPr>
            <p:cNvPr id="5" name="한쪽 모서리가 잘린 사각형 15"/>
            <p:cNvSpPr/>
            <p:nvPr userDrawn="1"/>
          </p:nvSpPr>
          <p:spPr>
            <a:xfrm flipH="1">
              <a:off x="1555665" y="397"/>
              <a:ext cx="7587834" cy="1891988"/>
            </a:xfrm>
            <a:custGeom>
              <a:avLst/>
              <a:gdLst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256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5982705 w 6296528"/>
                <a:gd name="connsiteY1" fmla="*/ 3175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1175 h 514522"/>
                <a:gd name="connsiteX1" fmla="*/ 5565218 w 6296528"/>
                <a:gd name="connsiteY1" fmla="*/ 0 h 514522"/>
                <a:gd name="connsiteX2" fmla="*/ 6296528 w 6296528"/>
                <a:gd name="connsiteY2" fmla="*/ 511849 h 514522"/>
                <a:gd name="connsiteX3" fmla="*/ 6296528 w 6296528"/>
                <a:gd name="connsiteY3" fmla="*/ 514522 h 514522"/>
                <a:gd name="connsiteX4" fmla="*/ 0 w 6296528"/>
                <a:gd name="connsiteY4" fmla="*/ 514522 h 514522"/>
                <a:gd name="connsiteX5" fmla="*/ 0 w 6296528"/>
                <a:gd name="connsiteY5" fmla="*/ 1175 h 514522"/>
                <a:gd name="connsiteX0" fmla="*/ 0 w 6296528"/>
                <a:gd name="connsiteY0" fmla="*/ 0 h 513347"/>
                <a:gd name="connsiteX1" fmla="*/ 5432505 w 6296528"/>
                <a:gd name="connsiteY1" fmla="*/ 100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528" h="513347">
                  <a:moveTo>
                    <a:pt x="0" y="0"/>
                  </a:moveTo>
                  <a:lnTo>
                    <a:pt x="5432505" y="1000"/>
                  </a:lnTo>
                  <a:lnTo>
                    <a:pt x="6296528" y="510674"/>
                  </a:lnTo>
                  <a:lnTo>
                    <a:pt x="6296528" y="513347"/>
                  </a:lnTo>
                  <a:lnTo>
                    <a:pt x="0" y="51334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" name="순서도: 판단 5"/>
            <p:cNvSpPr/>
            <p:nvPr userDrawn="1"/>
          </p:nvSpPr>
          <p:spPr>
            <a:xfrm>
              <a:off x="730210" y="1962223"/>
              <a:ext cx="1585826" cy="2814174"/>
            </a:xfrm>
            <a:prstGeom prst="flowChartDecision">
              <a:avLst/>
            </a:pr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한쪽 모서리가 잘린 사각형 15"/>
            <p:cNvSpPr/>
            <p:nvPr userDrawn="1"/>
          </p:nvSpPr>
          <p:spPr>
            <a:xfrm flipH="1" flipV="1">
              <a:off x="1563602" y="1930479"/>
              <a:ext cx="7589421" cy="1438038"/>
            </a:xfrm>
            <a:custGeom>
              <a:avLst/>
              <a:gdLst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256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5982705 w 6296528"/>
                <a:gd name="connsiteY1" fmla="*/ 3175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1175 h 514522"/>
                <a:gd name="connsiteX1" fmla="*/ 5565218 w 6296528"/>
                <a:gd name="connsiteY1" fmla="*/ 0 h 514522"/>
                <a:gd name="connsiteX2" fmla="*/ 6296528 w 6296528"/>
                <a:gd name="connsiteY2" fmla="*/ 511849 h 514522"/>
                <a:gd name="connsiteX3" fmla="*/ 6296528 w 6296528"/>
                <a:gd name="connsiteY3" fmla="*/ 514522 h 514522"/>
                <a:gd name="connsiteX4" fmla="*/ 0 w 6296528"/>
                <a:gd name="connsiteY4" fmla="*/ 514522 h 514522"/>
                <a:gd name="connsiteX5" fmla="*/ 0 w 6296528"/>
                <a:gd name="connsiteY5" fmla="*/ 1175 h 514522"/>
                <a:gd name="connsiteX0" fmla="*/ 0 w 6296528"/>
                <a:gd name="connsiteY0" fmla="*/ 0 h 513347"/>
                <a:gd name="connsiteX1" fmla="*/ 5432505 w 6296528"/>
                <a:gd name="connsiteY1" fmla="*/ 100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5631576 w 6296528"/>
                <a:gd name="connsiteY1" fmla="*/ 100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528" h="513347">
                  <a:moveTo>
                    <a:pt x="0" y="0"/>
                  </a:moveTo>
                  <a:lnTo>
                    <a:pt x="5631576" y="1000"/>
                  </a:lnTo>
                  <a:lnTo>
                    <a:pt x="6296528" y="510674"/>
                  </a:lnTo>
                  <a:lnTo>
                    <a:pt x="6296528" y="513347"/>
                  </a:lnTo>
                  <a:lnTo>
                    <a:pt x="0" y="51334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" name="한쪽 모서리가 잘린 사각형 15"/>
            <p:cNvSpPr/>
            <p:nvPr userDrawn="1"/>
          </p:nvSpPr>
          <p:spPr>
            <a:xfrm>
              <a:off x="0" y="3379628"/>
              <a:ext cx="1485818" cy="1442799"/>
            </a:xfrm>
            <a:custGeom>
              <a:avLst/>
              <a:gdLst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256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6039855 w 6296528"/>
                <a:gd name="connsiteY1" fmla="*/ 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5982705 w 6296528"/>
                <a:gd name="connsiteY1" fmla="*/ 3175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1175 h 514522"/>
                <a:gd name="connsiteX1" fmla="*/ 5565218 w 6296528"/>
                <a:gd name="connsiteY1" fmla="*/ 0 h 514522"/>
                <a:gd name="connsiteX2" fmla="*/ 6296528 w 6296528"/>
                <a:gd name="connsiteY2" fmla="*/ 511849 h 514522"/>
                <a:gd name="connsiteX3" fmla="*/ 6296528 w 6296528"/>
                <a:gd name="connsiteY3" fmla="*/ 514522 h 514522"/>
                <a:gd name="connsiteX4" fmla="*/ 0 w 6296528"/>
                <a:gd name="connsiteY4" fmla="*/ 514522 h 514522"/>
                <a:gd name="connsiteX5" fmla="*/ 0 w 6296528"/>
                <a:gd name="connsiteY5" fmla="*/ 1175 h 514522"/>
                <a:gd name="connsiteX0" fmla="*/ 0 w 6296528"/>
                <a:gd name="connsiteY0" fmla="*/ 0 h 513347"/>
                <a:gd name="connsiteX1" fmla="*/ 5432505 w 6296528"/>
                <a:gd name="connsiteY1" fmla="*/ 100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6296528"/>
                <a:gd name="connsiteY0" fmla="*/ 0 h 513347"/>
                <a:gd name="connsiteX1" fmla="*/ 5631576 w 6296528"/>
                <a:gd name="connsiteY1" fmla="*/ 1000 h 513347"/>
                <a:gd name="connsiteX2" fmla="*/ 6296528 w 6296528"/>
                <a:gd name="connsiteY2" fmla="*/ 510674 h 513347"/>
                <a:gd name="connsiteX3" fmla="*/ 6296528 w 6296528"/>
                <a:gd name="connsiteY3" fmla="*/ 513347 h 513347"/>
                <a:gd name="connsiteX4" fmla="*/ 0 w 6296528"/>
                <a:gd name="connsiteY4" fmla="*/ 513347 h 513347"/>
                <a:gd name="connsiteX5" fmla="*/ 0 w 6296528"/>
                <a:gd name="connsiteY5" fmla="*/ 0 h 513347"/>
                <a:gd name="connsiteX0" fmla="*/ 0 w 8354782"/>
                <a:gd name="connsiteY0" fmla="*/ 0 h 513347"/>
                <a:gd name="connsiteX1" fmla="*/ 5631576 w 8354782"/>
                <a:gd name="connsiteY1" fmla="*/ 1000 h 513347"/>
                <a:gd name="connsiteX2" fmla="*/ 8354782 w 8354782"/>
                <a:gd name="connsiteY2" fmla="*/ 510674 h 513347"/>
                <a:gd name="connsiteX3" fmla="*/ 6296528 w 8354782"/>
                <a:gd name="connsiteY3" fmla="*/ 513347 h 513347"/>
                <a:gd name="connsiteX4" fmla="*/ 0 w 8354782"/>
                <a:gd name="connsiteY4" fmla="*/ 513347 h 513347"/>
                <a:gd name="connsiteX5" fmla="*/ 0 w 8354782"/>
                <a:gd name="connsiteY5" fmla="*/ 0 h 513347"/>
                <a:gd name="connsiteX0" fmla="*/ 0 w 8354782"/>
                <a:gd name="connsiteY0" fmla="*/ 0 h 513347"/>
                <a:gd name="connsiteX1" fmla="*/ 5631576 w 8354782"/>
                <a:gd name="connsiteY1" fmla="*/ 1000 h 513347"/>
                <a:gd name="connsiteX2" fmla="*/ 8354782 w 8354782"/>
                <a:gd name="connsiteY2" fmla="*/ 510674 h 513347"/>
                <a:gd name="connsiteX3" fmla="*/ 6296528 w 8354782"/>
                <a:gd name="connsiteY3" fmla="*/ 512497 h 513347"/>
                <a:gd name="connsiteX4" fmla="*/ 0 w 8354782"/>
                <a:gd name="connsiteY4" fmla="*/ 513347 h 513347"/>
                <a:gd name="connsiteX5" fmla="*/ 0 w 8354782"/>
                <a:gd name="connsiteY5" fmla="*/ 0 h 513347"/>
                <a:gd name="connsiteX0" fmla="*/ 0 w 8354782"/>
                <a:gd name="connsiteY0" fmla="*/ 699 h 514046"/>
                <a:gd name="connsiteX1" fmla="*/ 4306205 w 8354782"/>
                <a:gd name="connsiteY1" fmla="*/ 0 h 514046"/>
                <a:gd name="connsiteX2" fmla="*/ 8354782 w 8354782"/>
                <a:gd name="connsiteY2" fmla="*/ 511373 h 514046"/>
                <a:gd name="connsiteX3" fmla="*/ 6296528 w 8354782"/>
                <a:gd name="connsiteY3" fmla="*/ 513196 h 514046"/>
                <a:gd name="connsiteX4" fmla="*/ 0 w 8354782"/>
                <a:gd name="connsiteY4" fmla="*/ 514046 h 514046"/>
                <a:gd name="connsiteX5" fmla="*/ 0 w 8354782"/>
                <a:gd name="connsiteY5" fmla="*/ 699 h 514046"/>
                <a:gd name="connsiteX0" fmla="*/ 0 w 8354782"/>
                <a:gd name="connsiteY0" fmla="*/ 699 h 514046"/>
                <a:gd name="connsiteX1" fmla="*/ 4239268 w 8354782"/>
                <a:gd name="connsiteY1" fmla="*/ 0 h 514046"/>
                <a:gd name="connsiteX2" fmla="*/ 8354782 w 8354782"/>
                <a:gd name="connsiteY2" fmla="*/ 511373 h 514046"/>
                <a:gd name="connsiteX3" fmla="*/ 6296528 w 8354782"/>
                <a:gd name="connsiteY3" fmla="*/ 513196 h 514046"/>
                <a:gd name="connsiteX4" fmla="*/ 0 w 8354782"/>
                <a:gd name="connsiteY4" fmla="*/ 514046 h 514046"/>
                <a:gd name="connsiteX5" fmla="*/ 0 w 8354782"/>
                <a:gd name="connsiteY5" fmla="*/ 699 h 514046"/>
                <a:gd name="connsiteX0" fmla="*/ 0 w 8354782"/>
                <a:gd name="connsiteY0" fmla="*/ 699 h 514046"/>
                <a:gd name="connsiteX1" fmla="*/ 3971515 w 8354782"/>
                <a:gd name="connsiteY1" fmla="*/ 0 h 514046"/>
                <a:gd name="connsiteX2" fmla="*/ 8354782 w 8354782"/>
                <a:gd name="connsiteY2" fmla="*/ 511373 h 514046"/>
                <a:gd name="connsiteX3" fmla="*/ 6296528 w 8354782"/>
                <a:gd name="connsiteY3" fmla="*/ 513196 h 514046"/>
                <a:gd name="connsiteX4" fmla="*/ 0 w 8354782"/>
                <a:gd name="connsiteY4" fmla="*/ 514046 h 514046"/>
                <a:gd name="connsiteX5" fmla="*/ 0 w 8354782"/>
                <a:gd name="connsiteY5" fmla="*/ 699 h 514046"/>
                <a:gd name="connsiteX0" fmla="*/ 0 w 8354782"/>
                <a:gd name="connsiteY0" fmla="*/ 1548 h 514895"/>
                <a:gd name="connsiteX1" fmla="*/ 3904578 w 8354782"/>
                <a:gd name="connsiteY1" fmla="*/ 0 h 514895"/>
                <a:gd name="connsiteX2" fmla="*/ 8354782 w 8354782"/>
                <a:gd name="connsiteY2" fmla="*/ 512222 h 514895"/>
                <a:gd name="connsiteX3" fmla="*/ 6296528 w 8354782"/>
                <a:gd name="connsiteY3" fmla="*/ 514045 h 514895"/>
                <a:gd name="connsiteX4" fmla="*/ 0 w 8354782"/>
                <a:gd name="connsiteY4" fmla="*/ 514895 h 514895"/>
                <a:gd name="connsiteX5" fmla="*/ 0 w 8354782"/>
                <a:gd name="connsiteY5" fmla="*/ 1548 h 51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54782" h="514895">
                  <a:moveTo>
                    <a:pt x="0" y="1548"/>
                  </a:moveTo>
                  <a:lnTo>
                    <a:pt x="3904578" y="0"/>
                  </a:lnTo>
                  <a:lnTo>
                    <a:pt x="8354782" y="512222"/>
                  </a:lnTo>
                  <a:lnTo>
                    <a:pt x="6296528" y="514045"/>
                  </a:lnTo>
                  <a:lnTo>
                    <a:pt x="0" y="514895"/>
                  </a:lnTo>
                  <a:lnTo>
                    <a:pt x="0" y="154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 userDrawn="1"/>
          </p:nvSpPr>
          <p:spPr>
            <a:xfrm>
              <a:off x="0" y="397"/>
              <a:ext cx="2550973" cy="1888814"/>
            </a:xfrm>
            <a:prstGeom prst="parallelogram">
              <a:avLst>
                <a:gd name="adj" fmla="val 55879"/>
              </a:avLst>
            </a:pr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 flipV="1">
              <a:off x="0" y="1930479"/>
              <a:ext cx="1485818" cy="1357089"/>
            </a:xfrm>
            <a:prstGeom prst="triangle">
              <a:avLst>
                <a:gd name="adj" fmla="val 48519"/>
              </a:avLst>
            </a:pr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1" name="직각 삼각형 10"/>
            <p:cNvSpPr/>
            <p:nvPr userDrawn="1"/>
          </p:nvSpPr>
          <p:spPr>
            <a:xfrm>
              <a:off x="0" y="2028887"/>
              <a:ext cx="698462" cy="1304710"/>
            </a:xfrm>
            <a:prstGeom prst="rtTriangle">
              <a:avLst/>
            </a:pr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 userDrawn="1"/>
          </p:nvSpPr>
          <p:spPr>
            <a:xfrm flipV="1">
              <a:off x="-12699" y="-7540"/>
              <a:ext cx="1012769" cy="1826912"/>
            </a:xfrm>
            <a:prstGeom prst="rtTriangle">
              <a:avLst/>
            </a:prstGeom>
            <a:gradFill flip="none" rotWithShape="1">
              <a:gsLst>
                <a:gs pos="0">
                  <a:srgbClr val="00A6DF"/>
                </a:gs>
                <a:gs pos="73000">
                  <a:srgbClr val="0072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8725" y="1168842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439" y="3706813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70C13-1B36-4C83-B967-CFC323E222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98621-6814-4513-84D7-33D1935671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E0EE4-B89D-4A38-81C4-8C0CB08F5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632"/>
            <a:ext cx="9144000" cy="68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355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9736720-0171-4202-A9B0-54E3E0108CCA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4746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F2DC65A-2232-4C27-9FF2-3019FAAF852E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6148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CC1953-0A54-49D8-86D9-119D8CB3F565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4063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FD3F97-76E4-428C-B1EA-3643960D257A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62700"/>
          <a:stretch>
            <a:fillRect/>
          </a:stretch>
        </p:blipFill>
        <p:spPr>
          <a:xfrm>
            <a:off x="0" y="0"/>
            <a:ext cx="9144000" cy="2559572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049306020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CC667B-D1E1-470C-BB4B-8444F3427917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7584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980CD3-34FA-40E5-AF56-DB0AB1413EEE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881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A041836-533B-48B7-8DF3-EB5717A89767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3692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9634557-7A46-42DE-9AD3-5CB160765A7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8169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26786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7718794-4326-4F6E-99C6-97DB9005543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200" b="1" i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3868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297AD-5D7C-415C-AB4C-AD79973A501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426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54" y="2130408"/>
            <a:ext cx="7771880" cy="14700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08" y="3886169"/>
            <a:ext cx="6400372" cy="17525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4040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51414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46711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46379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23207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7051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7766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41251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03733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720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3999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22646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78756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369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215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03493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49601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80981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0452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3954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328" y="1600930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507" y="1600930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156" y="3986037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8335" y="3986037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8467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897868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8794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3739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0679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76155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6974904" y="6381328"/>
            <a:ext cx="2133600" cy="365125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pPr lvl="0">
              <a:defRPr lang="ko-KR" altLang="en-US"/>
            </a:pPr>
            <a:fld id="{1032F8CC-8772-40FD-BB65-1F8430FD5504}" type="slidenum">
              <a:rPr lang="ko-KR" altLang="en-US"/>
              <a:pPr lvl="0">
                <a:defRPr lang="ko-KR" altLang="en-US"/>
              </a:pPr>
              <a:t>‹#›</a:t>
            </a:fld>
            <a:r>
              <a:rPr lang="en-US" altLang="ko-KR"/>
              <a:t>/55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4299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72" y="2130411"/>
            <a:ext cx="7773215" cy="147001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44" y="3886174"/>
            <a:ext cx="6401471" cy="17525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01287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0678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7449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062" y="4404861"/>
            <a:ext cx="7769702" cy="1361445"/>
          </a:xfrm>
        </p:spPr>
        <p:txBody>
          <a:bodyPr anchor="t"/>
          <a:lstStyle>
            <a:lvl1pPr>
              <a:defRPr sz="3998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88350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41" y="1599460"/>
            <a:ext cx="4037198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587" y="1599460"/>
            <a:ext cx="4037198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996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34226359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62344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5870" y="1642303"/>
            <a:ext cx="8226743" cy="45231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60819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47" y="1600190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687" y="1600190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75" y="3984193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515" y="3984193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2279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666" y="4798378"/>
            <a:ext cx="5484496" cy="566476"/>
          </a:xfrm>
        </p:spPr>
        <p:txBody>
          <a:bodyPr anchor="b"/>
          <a:lstStyle>
            <a:lvl1pPr algn="l">
              <a:defRPr sz="1999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1666" y="612491"/>
            <a:ext cx="5484496" cy="411289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666" y="5364854"/>
            <a:ext cx="5484496" cy="804490"/>
          </a:xfrm>
        </p:spPr>
        <p:txBody>
          <a:bodyPr/>
          <a:lstStyle>
            <a:lvl1pPr>
              <a:defRPr sz="1410"/>
            </a:lvl1pPr>
            <a:lvl2pPr>
              <a:defRPr sz="1199"/>
            </a:lvl2pPr>
            <a:lvl3pPr>
              <a:defRPr sz="999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042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3116" y="6353409"/>
            <a:ext cx="2894595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0926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4801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3" y="2129440"/>
            <a:ext cx="9140826" cy="146934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042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116" y="6353409"/>
            <a:ext cx="2894595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0926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0155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042" y="274511"/>
            <a:ext cx="8226743" cy="1142471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3748" y="2195074"/>
            <a:ext cx="4854714" cy="323850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218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7099" y="274512"/>
            <a:ext cx="2056686" cy="584881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041" y="274512"/>
            <a:ext cx="6017711" cy="584881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26379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72" y="2130411"/>
            <a:ext cx="7773215" cy="147001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44" y="3886174"/>
            <a:ext cx="6401471" cy="17525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05034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53507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78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4166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062" y="4404861"/>
            <a:ext cx="7769702" cy="1361445"/>
          </a:xfrm>
        </p:spPr>
        <p:txBody>
          <a:bodyPr anchor="t"/>
          <a:lstStyle>
            <a:lvl1pPr>
              <a:defRPr sz="3998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683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41" y="1599460"/>
            <a:ext cx="4037198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587" y="1599460"/>
            <a:ext cx="4037198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0946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8561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5870" y="1642303"/>
            <a:ext cx="8226743" cy="45231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58719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47" y="1600190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687" y="1600190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75" y="3984193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515" y="3984193"/>
            <a:ext cx="4039024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9408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666" y="4798378"/>
            <a:ext cx="5484496" cy="566476"/>
          </a:xfrm>
        </p:spPr>
        <p:txBody>
          <a:bodyPr anchor="b"/>
          <a:lstStyle>
            <a:lvl1pPr algn="l">
              <a:defRPr sz="1999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1666" y="612491"/>
            <a:ext cx="5484496" cy="411289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666" y="5364854"/>
            <a:ext cx="5484496" cy="804490"/>
          </a:xfrm>
        </p:spPr>
        <p:txBody>
          <a:bodyPr/>
          <a:lstStyle>
            <a:lvl1pPr>
              <a:defRPr sz="1410"/>
            </a:lvl1pPr>
            <a:lvl2pPr>
              <a:defRPr sz="1199"/>
            </a:lvl2pPr>
            <a:lvl3pPr>
              <a:defRPr sz="999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042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3116" y="6353409"/>
            <a:ext cx="2894595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0926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68152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3" y="2129440"/>
            <a:ext cx="9140826" cy="146934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042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116" y="6353409"/>
            <a:ext cx="2894595" cy="364956"/>
          </a:xfrm>
        </p:spPr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0926" y="6353409"/>
            <a:ext cx="2132859" cy="364956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652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042" y="274511"/>
            <a:ext cx="8226743" cy="1142471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3748" y="2195074"/>
            <a:ext cx="4854714" cy="323850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871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7099" y="274512"/>
            <a:ext cx="2056686" cy="584881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041" y="274512"/>
            <a:ext cx="6017711" cy="584881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978698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443" y="2129440"/>
            <a:ext cx="7768354" cy="1469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886" y="3884402"/>
            <a:ext cx="6397468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0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64654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919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03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937" y="4404861"/>
            <a:ext cx="7768354" cy="1361445"/>
          </a:xfrm>
        </p:spPr>
        <p:txBody>
          <a:bodyPr anchor="t"/>
          <a:lstStyle>
            <a:lvl1pPr>
              <a:defRPr sz="3998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7285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6962" y="1599460"/>
            <a:ext cx="4036497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5780" y="1599460"/>
            <a:ext cx="4036497" cy="4523869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6558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2869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5790" y="1642303"/>
            <a:ext cx="8225316" cy="452310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5225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8" y="1600190"/>
            <a:ext cx="4038322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0" y="1600190"/>
            <a:ext cx="4038322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93"/>
            <a:ext cx="4038322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09" y="3984193"/>
            <a:ext cx="4038322" cy="2195984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1905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355" y="4798378"/>
            <a:ext cx="5483544" cy="566476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355" y="612491"/>
            <a:ext cx="5483544" cy="411289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355" y="5364854"/>
            <a:ext cx="5483544" cy="804490"/>
          </a:xfrm>
        </p:spPr>
        <p:txBody>
          <a:bodyPr/>
          <a:lstStyle>
            <a:lvl1pPr>
              <a:defRPr sz="1410"/>
            </a:lvl1pPr>
            <a:lvl2pPr>
              <a:defRPr sz="1199"/>
            </a:lvl2pPr>
            <a:lvl3pPr>
              <a:defRPr sz="999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6962" y="6353409"/>
            <a:ext cx="2132489" cy="364956"/>
          </a:xfrm>
        </p:spPr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2573" y="6353409"/>
            <a:ext cx="2894093" cy="364956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49788" y="6353409"/>
            <a:ext cx="2132489" cy="364956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8297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1" y="2129440"/>
            <a:ext cx="9139239" cy="1469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6962" y="6353409"/>
            <a:ext cx="2132489" cy="364956"/>
          </a:xfrm>
        </p:spPr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2573" y="6353409"/>
            <a:ext cx="2894093" cy="364956"/>
          </a:xfrm>
        </p:spPr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49788" y="6353409"/>
            <a:ext cx="2132489" cy="364956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6643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62" y="274511"/>
            <a:ext cx="8225316" cy="114247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3375" y="2195074"/>
            <a:ext cx="4853872" cy="323850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71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53973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5949" y="274512"/>
            <a:ext cx="2056329" cy="58488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6962" y="274512"/>
            <a:ext cx="6016666" cy="5848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613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80929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1617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79238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75614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9237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36193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111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328" y="1600930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9507" y="1600930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156" y="3986037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8335" y="3986037"/>
            <a:ext cx="4039735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720669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80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b="62700"/>
          <a:stretch>
            <a:fillRect/>
          </a:stretch>
        </p:blipFill>
        <p:spPr>
          <a:xfrm>
            <a:off x="0" y="0"/>
            <a:ext cx="9144000" cy="2559572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2155489574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7760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79846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66695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6974904" y="6381328"/>
            <a:ext cx="2133600" cy="365125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pPr lvl="0">
              <a:defRPr lang="ko-KR" altLang="en-US"/>
            </a:pPr>
            <a:fld id="{1032F8CC-8772-40FD-BB65-1F8430FD5504}" type="slidenum">
              <a:rPr lang="ko-KR" altLang="en-US"/>
              <a:pPr lvl="0">
                <a:defRPr lang="ko-KR" altLang="en-US"/>
              </a:pPr>
              <a:t>‹#›</a:t>
            </a:fld>
            <a:r>
              <a:rPr lang="en-US" altLang="ko-KR"/>
              <a:t>/55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2080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테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07504" y="113498"/>
            <a:ext cx="8928992" cy="659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 userDrawn="1"/>
        </p:nvSpPr>
        <p:spPr>
          <a:xfrm>
            <a:off x="107504" y="4964666"/>
            <a:ext cx="8928992" cy="2885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561079" y="1349712"/>
            <a:ext cx="576064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0" name="직사각형 9"/>
          <p:cNvSpPr/>
          <p:nvPr userDrawn="1"/>
        </p:nvSpPr>
        <p:spPr>
          <a:xfrm>
            <a:off x="707218" y="1540319"/>
            <a:ext cx="5472607" cy="2769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 hasCustomPrompt="1"/>
          </p:nvPr>
        </p:nvSpPr>
        <p:spPr>
          <a:xfrm>
            <a:off x="827088" y="1892299"/>
            <a:ext cx="5185072" cy="2112764"/>
          </a:xfrm>
        </p:spPr>
        <p:txBody>
          <a:bodyPr anchor="ctr">
            <a:normAutofit/>
          </a:bodyPr>
          <a:lstStyle>
            <a:lvl1pPr marL="0" indent="0">
              <a:buNone/>
              <a:defRPr sz="5400" b="1" cap="none" spc="0" baseline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학습 테마 입력</a:t>
            </a:r>
          </a:p>
        </p:txBody>
      </p:sp>
    </p:spTree>
    <p:extLst>
      <p:ext uri="{BB962C8B-B14F-4D97-AF65-F5344CB8AC3E}">
        <p14:creationId xmlns:p14="http://schemas.microsoft.com/office/powerpoint/2010/main" val="375463644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740701"/>
          </a:xfrm>
          <a:prstGeom prst="rect">
            <a:avLst/>
          </a:prstGeom>
          <a:solidFill>
            <a:srgbClr val="032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 hasCustomPrompt="1"/>
          </p:nvPr>
        </p:nvSpPr>
        <p:spPr>
          <a:xfrm>
            <a:off x="107951" y="67733"/>
            <a:ext cx="6480175" cy="552451"/>
          </a:xfrm>
        </p:spPr>
        <p:txBody>
          <a:bodyPr>
            <a:noAutofit/>
          </a:bodyPr>
          <a:lstStyle>
            <a:lvl1pPr marL="0" indent="0">
              <a:buNone/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0701"/>
            <a:ext cx="9144000" cy="61172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4999">
                <a:schemeClr val="bg1">
                  <a:lumMod val="95000"/>
                </a:schemeClr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0563952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32-6A52-422A-A94E-1541464E1CD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2BBE-A268-4B91-AA87-C14AEB5BD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0333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D716-6E08-4186-9CCC-3147D6D4D25E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B9F35-6450-4454-8C02-39ADDBC430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97462822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AF5E3-6F1C-4CFC-AEC4-3C25D43A1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303558-A8EF-44C9-8665-D3016A3D3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152C3-FBF5-4ED3-A0A6-F589078E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DB89-5E59-4117-A858-65B5D8E46106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F3E63-BB28-4982-B264-F4DD834B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0EB7-55D9-4E0D-AECF-C533C27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1A8-6740-4C18-9358-8CEC0ED8B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17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152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4007AC1-D639-46C7-8355-B6FE1662ABA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3939449"/>
            <a:ext cx="9144000" cy="2008188"/>
          </a:xfrm>
          <a:prstGeom prst="rect">
            <a:avLst/>
          </a:prstGeom>
          <a:solidFill>
            <a:srgbClr val="969696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71AE3037-2514-41B2-9AF1-EFD9ADACCC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44700" y="3491774"/>
            <a:ext cx="7108825" cy="2022475"/>
            <a:chOff x="1152" y="1963"/>
            <a:chExt cx="4560" cy="1274"/>
          </a:xfrm>
        </p:grpSpPr>
        <p:sp>
          <p:nvSpPr>
            <p:cNvPr id="25" name="AutoShape 11">
              <a:extLst>
                <a:ext uri="{FF2B5EF4-FFF2-40B4-BE49-F238E27FC236}">
                  <a16:creationId xmlns:a16="http://schemas.microsoft.com/office/drawing/2014/main" id="{C195CF14-60EA-421B-B7BB-8476D6A7ED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endParaRPr kumimoji="0" lang="ko-KR" altLang="en-US"/>
            </a:p>
          </p:txBody>
        </p:sp>
        <p:sp>
          <p:nvSpPr>
            <p:cNvPr id="26" name="AutoShape 12">
              <a:extLst>
                <a:ext uri="{FF2B5EF4-FFF2-40B4-BE49-F238E27FC236}">
                  <a16:creationId xmlns:a16="http://schemas.microsoft.com/office/drawing/2014/main" id="{BDF9A455-F1C4-4344-B76A-51F8F7D677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T0" fmla="*/ 1848 w 21600"/>
                <a:gd name="T1" fmla="*/ 635 h 21600"/>
                <a:gd name="T2" fmla="*/ 1056 w 21600"/>
                <a:gd name="T3" fmla="*/ 1269 h 21600"/>
                <a:gd name="T4" fmla="*/ 264 w 21600"/>
                <a:gd name="T5" fmla="*/ 635 h 21600"/>
                <a:gd name="T6" fmla="*/ 105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494 h 21600"/>
                <a:gd name="T14" fmla="*/ 17100 w 21600"/>
                <a:gd name="T15" fmla="*/ 1710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15F6B878-A9B5-42D0-88A1-905B1EC1B1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>
                <a:gd name="T0" fmla="*/ 0 w 1254"/>
                <a:gd name="T1" fmla="*/ 0 h 1270"/>
                <a:gd name="T2" fmla="*/ 514 w 1254"/>
                <a:gd name="T3" fmla="*/ 1269 h 1270"/>
                <a:gd name="T4" fmla="*/ 1254 w 1254"/>
                <a:gd name="T5" fmla="*/ 1270 h 1270"/>
                <a:gd name="T6" fmla="*/ 1251 w 1254"/>
                <a:gd name="T7" fmla="*/ 1 h 1270"/>
                <a:gd name="T8" fmla="*/ 0 w 1254"/>
                <a:gd name="T9" fmla="*/ 0 h 1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Rectangle 7">
            <a:extLst>
              <a:ext uri="{FF2B5EF4-FFF2-40B4-BE49-F238E27FC236}">
                <a16:creationId xmlns:a16="http://schemas.microsoft.com/office/drawing/2014/main" id="{19BA14D8-3D59-42E8-BE60-6444A74F849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3769587"/>
            <a:ext cx="9144000" cy="2008187"/>
          </a:xfrm>
          <a:prstGeom prst="rect">
            <a:avLst/>
          </a:prstGeom>
          <a:solidFill>
            <a:srgbClr val="E2C442"/>
          </a:solidFill>
          <a:ln>
            <a:solidFill>
              <a:srgbClr val="E2C442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B3A35043-0457-43DD-9386-720D46926FC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933575" y="3766412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34" name="Freeform 22" descr="c1">
            <a:extLst>
              <a:ext uri="{FF2B5EF4-FFF2-40B4-BE49-F238E27FC236}">
                <a16:creationId xmlns:a16="http://schemas.microsoft.com/office/drawing/2014/main" id="{4939B218-9939-483C-9A7C-F5AB23F88581}"/>
              </a:ext>
            </a:extLst>
          </p:cNvPr>
          <p:cNvSpPr>
            <a:spLocks/>
          </p:cNvSpPr>
          <p:nvPr userDrawn="1"/>
        </p:nvSpPr>
        <p:spPr bwMode="gray">
          <a:xfrm>
            <a:off x="7158038" y="3767999"/>
            <a:ext cx="1985962" cy="2016125"/>
          </a:xfrm>
          <a:custGeom>
            <a:avLst/>
            <a:gdLst>
              <a:gd name="T0" fmla="*/ 0 w 1251"/>
              <a:gd name="T1" fmla="*/ 0 h 1274"/>
              <a:gd name="T2" fmla="*/ 530 w 1251"/>
              <a:gd name="T3" fmla="*/ 1274 h 1274"/>
              <a:gd name="T4" fmla="*/ 1248 w 1251"/>
              <a:gd name="T5" fmla="*/ 1274 h 1274"/>
              <a:gd name="T6" fmla="*/ 1251 w 1251"/>
              <a:gd name="T7" fmla="*/ 1 h 1274"/>
              <a:gd name="T8" fmla="*/ 0 w 1251"/>
              <a:gd name="T9" fmla="*/ 0 h 1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23" descr="b1">
            <a:extLst>
              <a:ext uri="{FF2B5EF4-FFF2-40B4-BE49-F238E27FC236}">
                <a16:creationId xmlns:a16="http://schemas.microsoft.com/office/drawing/2014/main" id="{C0273975-8183-4584-835D-DB47D7B41D69}"/>
              </a:ext>
            </a:extLst>
          </p:cNvPr>
          <p:cNvSpPr>
            <a:spLocks/>
          </p:cNvSpPr>
          <p:nvPr userDrawn="1"/>
        </p:nvSpPr>
        <p:spPr bwMode="gray">
          <a:xfrm>
            <a:off x="4503738" y="3769587"/>
            <a:ext cx="3360737" cy="2017712"/>
          </a:xfrm>
          <a:custGeom>
            <a:avLst/>
            <a:gdLst>
              <a:gd name="T0" fmla="*/ 503 w 2097"/>
              <a:gd name="T1" fmla="*/ 0 h 1271"/>
              <a:gd name="T2" fmla="*/ 1566 w 2097"/>
              <a:gd name="T3" fmla="*/ 0 h 1271"/>
              <a:gd name="T4" fmla="*/ 2097 w 2097"/>
              <a:gd name="T5" fmla="*/ 1268 h 1271"/>
              <a:gd name="T6" fmla="*/ 0 w 2097"/>
              <a:gd name="T7" fmla="*/ 1271 h 1271"/>
              <a:gd name="T8" fmla="*/ 503 w 2097"/>
              <a:gd name="T9" fmla="*/ 0 h 1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11EEAE23-4640-455F-BDA0-2C0CDDBE1D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26F610ED-5F8C-4933-8E5A-C8B4C4FFE6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D1DBB208-CC53-41CE-8D59-2579D10CEEB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0768A3F0-CC7C-4405-BC4A-5C1D85A1D13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035650"/>
            <a:ext cx="9144000" cy="1243807"/>
          </a:xfrm>
          <a:prstGeom prst="rect">
            <a:avLst/>
          </a:prstGeom>
          <a:solidFill>
            <a:srgbClr val="E2C442"/>
          </a:solidFill>
          <a:ln>
            <a:solidFill>
              <a:srgbClr val="E2C442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227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4731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777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99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4176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5036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15"/>
          <p:cNvSpPr>
            <a:spLocks noChangeArrowheads="1"/>
          </p:cNvSpPr>
          <p:nvPr/>
        </p:nvSpPr>
        <p:spPr bwMode="gray">
          <a:xfrm>
            <a:off x="0" y="3293020"/>
            <a:ext cx="9144000" cy="2008188"/>
          </a:xfrm>
          <a:prstGeom prst="rect">
            <a:avLst/>
          </a:prstGeom>
          <a:solidFill>
            <a:srgbClr val="969696">
              <a:alpha val="46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2044700" y="2845345"/>
            <a:ext cx="7108825" cy="2022475"/>
            <a:chOff x="1152" y="1963"/>
            <a:chExt cx="4560" cy="1274"/>
          </a:xfrm>
        </p:grpSpPr>
        <p:sp>
          <p:nvSpPr>
            <p:cNvPr id="5131" name="AutoShape 11"/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2" name="AutoShape 12"/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3" name="Freeform 13"/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4" y="1269"/>
                </a:cxn>
                <a:cxn ang="0">
                  <a:pos x="1254" y="1270"/>
                </a:cxn>
                <a:cxn ang="0">
                  <a:pos x="1251" y="1"/>
                </a:cxn>
                <a:cxn ang="0">
                  <a:pos x="0" y="0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0" y="3123158"/>
            <a:ext cx="9144000" cy="20081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8DB42BBF-29C1-4E85-8974-299D95150EB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41" name="AutoShape 21"/>
          <p:cNvSpPr>
            <a:spLocks noChangeArrowheads="1"/>
          </p:cNvSpPr>
          <p:nvPr/>
        </p:nvSpPr>
        <p:spPr bwMode="gray">
          <a:xfrm>
            <a:off x="1933575" y="3119983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2" name="Freeform 22" descr="c1"/>
          <p:cNvSpPr>
            <a:spLocks/>
          </p:cNvSpPr>
          <p:nvPr/>
        </p:nvSpPr>
        <p:spPr bwMode="gray">
          <a:xfrm>
            <a:off x="7158038" y="3121570"/>
            <a:ext cx="1985962" cy="2016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0" y="1274"/>
              </a:cxn>
              <a:cxn ang="0">
                <a:pos x="1248" y="1274"/>
              </a:cxn>
              <a:cxn ang="0">
                <a:pos x="1251" y="1"/>
              </a:cxn>
              <a:cxn ang="0">
                <a:pos x="0" y="0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3" name="Freeform 23" descr="b1"/>
          <p:cNvSpPr>
            <a:spLocks/>
          </p:cNvSpPr>
          <p:nvPr/>
        </p:nvSpPr>
        <p:spPr bwMode="gray">
          <a:xfrm>
            <a:off x="4503738" y="3123158"/>
            <a:ext cx="3360737" cy="2017712"/>
          </a:xfrm>
          <a:custGeom>
            <a:avLst/>
            <a:gdLst/>
            <a:ahLst/>
            <a:cxnLst>
              <a:cxn ang="0">
                <a:pos x="503" y="0"/>
              </a:cxn>
              <a:cxn ang="0">
                <a:pos x="1566" y="0"/>
              </a:cxn>
              <a:cxn ang="0">
                <a:pos x="2097" y="1268"/>
              </a:cxn>
              <a:cxn ang="0">
                <a:pos x="0" y="1271"/>
              </a:cxn>
              <a:cxn ang="0">
                <a:pos x="503" y="0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210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3EDD6-71D1-4D31-8314-712258BF6A2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50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76770-5A43-402D-B481-3469DD3959A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13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66428-4CCF-4298-B993-71BA9E43E6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33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333375" y="64897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5867400" y="64770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5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4CD2-F4E2-4DDF-B60F-4ECDE0E25F4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18525" y="6642100"/>
            <a:ext cx="544513" cy="169863"/>
          </a:xfrm>
        </p:spPr>
        <p:txBody>
          <a:bodyPr/>
          <a:lstStyle>
            <a:lvl1pPr algn="ctr">
              <a:defRPr b="1" dirty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535827DA-593D-4ED7-A4E8-05D55A6DF435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593A24A-BC6A-4F2A-958D-014826754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D65B6A-3956-4607-9BF2-7B5881B9B4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2295353" y="225"/>
            <a:ext cx="4554311" cy="9143999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BE3EBB57-1C23-4129-9BB3-E674D65E9D9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20344" y="2024844"/>
            <a:ext cx="6423656" cy="1031875"/>
            <a:chOff x="2679123" y="600743"/>
            <a:chExt cx="6665496" cy="1031638"/>
          </a:xfrm>
        </p:grpSpPr>
        <p:sp>
          <p:nvSpPr>
            <p:cNvPr id="20" name="양쪽 모서리가 둥근 사각형 9">
              <a:extLst>
                <a:ext uri="{FF2B5EF4-FFF2-40B4-BE49-F238E27FC236}">
                  <a16:creationId xmlns:a16="http://schemas.microsoft.com/office/drawing/2014/main" id="{D44FA735-9B5D-4FA5-8238-AF749BD07561}"/>
                </a:ext>
              </a:extLst>
            </p:cNvPr>
            <p:cNvSpPr/>
            <p:nvPr userDrawn="1"/>
          </p:nvSpPr>
          <p:spPr>
            <a:xfrm rot="16200000">
              <a:off x="5496052" y="-2216186"/>
              <a:ext cx="1031638" cy="66654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1" name="양쪽 모서리가 둥근 사각형 10">
              <a:extLst>
                <a:ext uri="{FF2B5EF4-FFF2-40B4-BE49-F238E27FC236}">
                  <a16:creationId xmlns:a16="http://schemas.microsoft.com/office/drawing/2014/main" id="{33C1CF1D-9E66-4EE6-A248-CEB004AF813C}"/>
                </a:ext>
              </a:extLst>
            </p:cNvPr>
            <p:cNvSpPr/>
            <p:nvPr userDrawn="1"/>
          </p:nvSpPr>
          <p:spPr>
            <a:xfrm rot="16200000">
              <a:off x="5631760" y="-2167771"/>
              <a:ext cx="857053" cy="65686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6489E-9120-463A-A927-8C3E237576AA}"/>
                </a:ext>
              </a:extLst>
            </p:cNvPr>
            <p:cNvSpPr/>
            <p:nvPr userDrawn="1"/>
          </p:nvSpPr>
          <p:spPr>
            <a:xfrm>
              <a:off x="2864811" y="761429"/>
              <a:ext cx="742348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Ⅰ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4" name="그룹 17">
            <a:extLst>
              <a:ext uri="{FF2B5EF4-FFF2-40B4-BE49-F238E27FC236}">
                <a16:creationId xmlns:a16="http://schemas.microsoft.com/office/drawing/2014/main" id="{43F6AFBB-1DC0-4E6A-B91A-F13E98C6BD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0719" y="3258331"/>
            <a:ext cx="5953001" cy="1031875"/>
            <a:chOff x="2679123" y="600743"/>
            <a:chExt cx="6205986" cy="1031638"/>
          </a:xfrm>
        </p:grpSpPr>
        <p:sp>
          <p:nvSpPr>
            <p:cNvPr id="25" name="양쪽 모서리가 둥근 사각형 13">
              <a:extLst>
                <a:ext uri="{FF2B5EF4-FFF2-40B4-BE49-F238E27FC236}">
                  <a16:creationId xmlns:a16="http://schemas.microsoft.com/office/drawing/2014/main" id="{FABE087F-A495-4092-87FD-BB6A40CE11B5}"/>
                </a:ext>
              </a:extLst>
            </p:cNvPr>
            <p:cNvSpPr/>
            <p:nvPr userDrawn="1"/>
          </p:nvSpPr>
          <p:spPr>
            <a:xfrm rot="16200000">
              <a:off x="5266297" y="-1986431"/>
              <a:ext cx="1031638" cy="6205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" name="양쪽 모서리가 둥근 사각형 14">
              <a:extLst>
                <a:ext uri="{FF2B5EF4-FFF2-40B4-BE49-F238E27FC236}">
                  <a16:creationId xmlns:a16="http://schemas.microsoft.com/office/drawing/2014/main" id="{3E5C08CE-98B3-450C-9383-6FE192944F5B}"/>
                </a:ext>
              </a:extLst>
            </p:cNvPr>
            <p:cNvSpPr/>
            <p:nvPr userDrawn="1"/>
          </p:nvSpPr>
          <p:spPr>
            <a:xfrm rot="16200000">
              <a:off x="5402011" y="-1938008"/>
              <a:ext cx="857053" cy="61091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96038D5-804C-48E1-B55D-8A96DDDD7420}"/>
                </a:ext>
              </a:extLst>
            </p:cNvPr>
            <p:cNvSpPr/>
            <p:nvPr userDrawn="1"/>
          </p:nvSpPr>
          <p:spPr>
            <a:xfrm>
              <a:off x="2877351" y="761429"/>
              <a:ext cx="742348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Ⅱ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17">
            <a:extLst>
              <a:ext uri="{FF2B5EF4-FFF2-40B4-BE49-F238E27FC236}">
                <a16:creationId xmlns:a16="http://schemas.microsoft.com/office/drawing/2014/main" id="{978C9764-FA1E-495B-9D62-02A533698A6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93295" y="4491817"/>
            <a:ext cx="5340425" cy="1031875"/>
            <a:chOff x="2679123" y="600743"/>
            <a:chExt cx="6205986" cy="1031638"/>
          </a:xfrm>
        </p:grpSpPr>
        <p:sp>
          <p:nvSpPr>
            <p:cNvPr id="29" name="양쪽 모서리가 둥근 사각형 13">
              <a:extLst>
                <a:ext uri="{FF2B5EF4-FFF2-40B4-BE49-F238E27FC236}">
                  <a16:creationId xmlns:a16="http://schemas.microsoft.com/office/drawing/2014/main" id="{826EF569-C257-4EB8-9ED7-061771A28E3B}"/>
                </a:ext>
              </a:extLst>
            </p:cNvPr>
            <p:cNvSpPr/>
            <p:nvPr userDrawn="1"/>
          </p:nvSpPr>
          <p:spPr>
            <a:xfrm rot="16200000">
              <a:off x="5266297" y="-1986431"/>
              <a:ext cx="1031638" cy="6205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0" name="양쪽 모서리가 둥근 사각형 14">
              <a:extLst>
                <a:ext uri="{FF2B5EF4-FFF2-40B4-BE49-F238E27FC236}">
                  <a16:creationId xmlns:a16="http://schemas.microsoft.com/office/drawing/2014/main" id="{8F5D197A-524E-40ED-8802-0BF14DDD9B26}"/>
                </a:ext>
              </a:extLst>
            </p:cNvPr>
            <p:cNvSpPr/>
            <p:nvPr userDrawn="1"/>
          </p:nvSpPr>
          <p:spPr>
            <a:xfrm rot="16200000">
              <a:off x="5402011" y="-1938008"/>
              <a:ext cx="857053" cy="61091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758355-C67D-40A3-B31C-A0E1FDF74A44}"/>
                </a:ext>
              </a:extLst>
            </p:cNvPr>
            <p:cNvSpPr/>
            <p:nvPr userDrawn="1"/>
          </p:nvSpPr>
          <p:spPr>
            <a:xfrm>
              <a:off x="2868176" y="761429"/>
              <a:ext cx="782225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30504000101010101" pitchFamily="18" charset="-127"/>
                </a:rPr>
                <a:t>Ⅲ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310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45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4257C-9DB3-4229-A3C1-06A9045169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8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3" y="273050"/>
            <a:ext cx="8234204" cy="11445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6650"/>
            <a:ext cx="2135187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16650"/>
            <a:ext cx="2898775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6375" y="6216650"/>
            <a:ext cx="2135188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B4FC5-D3A5-4213-972E-C53BE21640E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12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9491" y="457401"/>
            <a:ext cx="6479943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defRPr lang="ko-KR" altLang="en-US"/>
            </a:pPr>
            <a:r>
              <a:rPr lang="ko-KR" altLang="en-US" sz="1200" b="1">
                <a:solidFill>
                  <a:srgbClr val="000000"/>
                </a:solidFill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0396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15"/>
          <p:cNvSpPr>
            <a:spLocks noChangeArrowheads="1"/>
          </p:cNvSpPr>
          <p:nvPr/>
        </p:nvSpPr>
        <p:spPr bwMode="gray">
          <a:xfrm>
            <a:off x="0" y="3293020"/>
            <a:ext cx="9144000" cy="2008188"/>
          </a:xfrm>
          <a:prstGeom prst="rect">
            <a:avLst/>
          </a:prstGeom>
          <a:solidFill>
            <a:srgbClr val="969696">
              <a:alpha val="46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2044700" y="2845345"/>
            <a:ext cx="7108825" cy="2022475"/>
            <a:chOff x="1152" y="1963"/>
            <a:chExt cx="4560" cy="1274"/>
          </a:xfrm>
        </p:grpSpPr>
        <p:sp>
          <p:nvSpPr>
            <p:cNvPr id="5131" name="AutoShape 11"/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2" name="AutoShape 12"/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3" name="Freeform 13"/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4" y="1269"/>
                </a:cxn>
                <a:cxn ang="0">
                  <a:pos x="1254" y="1270"/>
                </a:cxn>
                <a:cxn ang="0">
                  <a:pos x="1251" y="1"/>
                </a:cxn>
                <a:cxn ang="0">
                  <a:pos x="0" y="0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0" y="3123158"/>
            <a:ext cx="9144000" cy="20081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8DB42BBF-29C1-4E85-8974-299D95150EB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41" name="AutoShape 21"/>
          <p:cNvSpPr>
            <a:spLocks noChangeArrowheads="1"/>
          </p:cNvSpPr>
          <p:nvPr/>
        </p:nvSpPr>
        <p:spPr bwMode="gray">
          <a:xfrm>
            <a:off x="1933575" y="3119983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2" name="Freeform 22" descr="c1"/>
          <p:cNvSpPr>
            <a:spLocks/>
          </p:cNvSpPr>
          <p:nvPr/>
        </p:nvSpPr>
        <p:spPr bwMode="gray">
          <a:xfrm>
            <a:off x="7158038" y="3121570"/>
            <a:ext cx="1985962" cy="2016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0" y="1274"/>
              </a:cxn>
              <a:cxn ang="0">
                <a:pos x="1248" y="1274"/>
              </a:cxn>
              <a:cxn ang="0">
                <a:pos x="1251" y="1"/>
              </a:cxn>
              <a:cxn ang="0">
                <a:pos x="0" y="0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3" name="Freeform 23" descr="b1"/>
          <p:cNvSpPr>
            <a:spLocks/>
          </p:cNvSpPr>
          <p:nvPr/>
        </p:nvSpPr>
        <p:spPr bwMode="gray">
          <a:xfrm>
            <a:off x="4503738" y="3123158"/>
            <a:ext cx="3360737" cy="2017712"/>
          </a:xfrm>
          <a:custGeom>
            <a:avLst/>
            <a:gdLst/>
            <a:ahLst/>
            <a:cxnLst>
              <a:cxn ang="0">
                <a:pos x="503" y="0"/>
              </a:cxn>
              <a:cxn ang="0">
                <a:pos x="1566" y="0"/>
              </a:cxn>
              <a:cxn ang="0">
                <a:pos x="2097" y="1268"/>
              </a:cxn>
              <a:cxn ang="0">
                <a:pos x="0" y="1271"/>
              </a:cxn>
              <a:cxn ang="0">
                <a:pos x="503" y="0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779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3EDD6-71D1-4D31-8314-712258BF6A2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38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76770-5A43-402D-B481-3469DD3959A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16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66428-4CCF-4298-B993-71BA9E43E6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92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333375" y="64897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5867400" y="64770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5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4CD2-F4E2-4DDF-B60F-4ECDE0E25F4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716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87E18EB-2CD8-43B4-8116-365D8B7CC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632"/>
            <a:ext cx="9144000" cy="6866632"/>
          </a:xfrm>
          <a:prstGeom prst="rect">
            <a:avLst/>
          </a:prstGeom>
        </p:spPr>
      </p:pic>
      <p:sp>
        <p:nvSpPr>
          <p:cNvPr id="6" name="육각형 5"/>
          <p:cNvSpPr/>
          <p:nvPr userDrawn="1"/>
        </p:nvSpPr>
        <p:spPr bwMode="auto">
          <a:xfrm rot="16200000">
            <a:off x="1488042" y="4965712"/>
            <a:ext cx="1397477" cy="1300165"/>
          </a:xfrm>
          <a:prstGeom prst="hexagon">
            <a:avLst/>
          </a:prstGeom>
          <a:gradFill flip="none" rotWithShape="1">
            <a:gsLst>
              <a:gs pos="0">
                <a:srgbClr val="A29E9E"/>
              </a:gs>
              <a:gs pos="57000">
                <a:schemeClr val="bg2">
                  <a:lumMod val="9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육각형 9"/>
          <p:cNvSpPr/>
          <p:nvPr userDrawn="1"/>
        </p:nvSpPr>
        <p:spPr bwMode="auto">
          <a:xfrm rot="5400000">
            <a:off x="1576203" y="5036983"/>
            <a:ext cx="1210972" cy="1119847"/>
          </a:xfrm>
          <a:prstGeom prst="hexagon">
            <a:avLst/>
          </a:prstGeom>
          <a:gradFill flip="none" rotWithShape="1">
            <a:gsLst>
              <a:gs pos="0">
                <a:srgbClr val="A29E9E"/>
              </a:gs>
              <a:gs pos="57000">
                <a:schemeClr val="bg2">
                  <a:lumMod val="9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2895813" y="4991419"/>
            <a:ext cx="6240165" cy="1210973"/>
            <a:chOff x="2895813" y="2265493"/>
            <a:chExt cx="6240165" cy="1509919"/>
          </a:xfrm>
          <a:effectLst>
            <a:outerShdw blurRad="101600" dist="38100" sx="104000" sy="104000" algn="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/>
            <p:cNvSpPr/>
            <p:nvPr/>
          </p:nvSpPr>
          <p:spPr>
            <a:xfrm>
              <a:off x="3383773" y="2265493"/>
              <a:ext cx="5752205" cy="1509919"/>
            </a:xfrm>
            <a:prstGeom prst="rect">
              <a:avLst/>
            </a:prstGeom>
            <a:gradFill flip="none" rotWithShape="1">
              <a:gsLst>
                <a:gs pos="22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16200000">
              <a:off x="2385850" y="2775457"/>
              <a:ext cx="1509918" cy="489991"/>
            </a:xfrm>
            <a:prstGeom prst="trapezoid">
              <a:avLst>
                <a:gd name="adj" fmla="val 54159"/>
              </a:avLst>
            </a:prstGeom>
            <a:solidFill>
              <a:srgbClr val="D1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497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07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4257C-9DB3-4229-A3C1-06A9045169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02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3" y="273050"/>
            <a:ext cx="8234204" cy="11445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6650"/>
            <a:ext cx="2135187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16650"/>
            <a:ext cx="2898775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6375" y="6216650"/>
            <a:ext cx="2135188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B4FC5-D3A5-4213-972E-C53BE21640E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48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9491" y="457401"/>
            <a:ext cx="6479943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defRPr lang="ko-KR" altLang="en-US"/>
            </a:pPr>
            <a:r>
              <a:rPr lang="ko-KR" altLang="en-US" sz="1200" b="1">
                <a:solidFill>
                  <a:srgbClr val="000000"/>
                </a:solidFill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7309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15"/>
          <p:cNvSpPr>
            <a:spLocks noChangeArrowheads="1"/>
          </p:cNvSpPr>
          <p:nvPr/>
        </p:nvSpPr>
        <p:spPr bwMode="gray">
          <a:xfrm>
            <a:off x="0" y="3293020"/>
            <a:ext cx="9144000" cy="2008188"/>
          </a:xfrm>
          <a:prstGeom prst="rect">
            <a:avLst/>
          </a:prstGeom>
          <a:solidFill>
            <a:srgbClr val="969696">
              <a:alpha val="46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2044700" y="2845345"/>
            <a:ext cx="7108825" cy="2022475"/>
            <a:chOff x="1152" y="1963"/>
            <a:chExt cx="4560" cy="1274"/>
          </a:xfrm>
        </p:grpSpPr>
        <p:sp>
          <p:nvSpPr>
            <p:cNvPr id="5131" name="AutoShape 11"/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2" name="AutoShape 12"/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3" name="Freeform 13"/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4" y="1269"/>
                </a:cxn>
                <a:cxn ang="0">
                  <a:pos x="1254" y="1270"/>
                </a:cxn>
                <a:cxn ang="0">
                  <a:pos x="1251" y="1"/>
                </a:cxn>
                <a:cxn ang="0">
                  <a:pos x="0" y="0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0" y="3123158"/>
            <a:ext cx="9144000" cy="20081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8DB42BBF-29C1-4E85-8974-299D95150EB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41" name="AutoShape 21"/>
          <p:cNvSpPr>
            <a:spLocks noChangeArrowheads="1"/>
          </p:cNvSpPr>
          <p:nvPr/>
        </p:nvSpPr>
        <p:spPr bwMode="gray">
          <a:xfrm>
            <a:off x="1933575" y="3119983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2" name="Freeform 22" descr="c1"/>
          <p:cNvSpPr>
            <a:spLocks/>
          </p:cNvSpPr>
          <p:nvPr/>
        </p:nvSpPr>
        <p:spPr bwMode="gray">
          <a:xfrm>
            <a:off x="7158038" y="3121570"/>
            <a:ext cx="1985962" cy="2016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0" y="1274"/>
              </a:cxn>
              <a:cxn ang="0">
                <a:pos x="1248" y="1274"/>
              </a:cxn>
              <a:cxn ang="0">
                <a:pos x="1251" y="1"/>
              </a:cxn>
              <a:cxn ang="0">
                <a:pos x="0" y="0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3" name="Freeform 23" descr="b1"/>
          <p:cNvSpPr>
            <a:spLocks/>
          </p:cNvSpPr>
          <p:nvPr/>
        </p:nvSpPr>
        <p:spPr bwMode="gray">
          <a:xfrm>
            <a:off x="4503738" y="3123158"/>
            <a:ext cx="3360737" cy="2017712"/>
          </a:xfrm>
          <a:custGeom>
            <a:avLst/>
            <a:gdLst/>
            <a:ahLst/>
            <a:cxnLst>
              <a:cxn ang="0">
                <a:pos x="503" y="0"/>
              </a:cxn>
              <a:cxn ang="0">
                <a:pos x="1566" y="0"/>
              </a:cxn>
              <a:cxn ang="0">
                <a:pos x="2097" y="1268"/>
              </a:cxn>
              <a:cxn ang="0">
                <a:pos x="0" y="1271"/>
              </a:cxn>
              <a:cxn ang="0">
                <a:pos x="503" y="0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49130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3EDD6-71D1-4D31-8314-712258BF6A2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81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76770-5A43-402D-B481-3469DD3959A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950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66428-4CCF-4298-B993-71BA9E43E6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84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333375" y="64897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5867400" y="64770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5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4CD2-F4E2-4DDF-B60F-4ECDE0E25F4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384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1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688"/>
            <a:ext cx="9136063" cy="685006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45"/>
            <a:ext cx="5534025" cy="386061"/>
          </a:xfrm>
        </p:spPr>
        <p:txBody>
          <a:bodyPr>
            <a:normAutofit/>
          </a:bodyPr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600" b="1" kern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18525" y="6642100"/>
            <a:ext cx="544513" cy="169863"/>
          </a:xfrm>
        </p:spPr>
        <p:txBody>
          <a:bodyPr/>
          <a:lstStyle>
            <a:lvl1pPr algn="ctr">
              <a:defRPr b="1" dirty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D3784D23-2CC9-4D84-A5A0-5FD67C9692CC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785018-3499-4995-81A5-42E988CE2250}"/>
              </a:ext>
            </a:extLst>
          </p:cNvPr>
          <p:cNvSpPr/>
          <p:nvPr userDrawn="1"/>
        </p:nvSpPr>
        <p:spPr>
          <a:xfrm>
            <a:off x="0" y="647700"/>
            <a:ext cx="9144000" cy="44450"/>
          </a:xfrm>
          <a:prstGeom prst="rect">
            <a:avLst/>
          </a:prstGeom>
          <a:solidFill>
            <a:srgbClr val="A8A676"/>
          </a:solidFill>
          <a:ln w="9525" cap="flat" cmpd="sng" algn="ctr">
            <a:solidFill>
              <a:srgbClr val="A8A676"/>
            </a:solidFill>
            <a:prstDash val="solid"/>
            <a:round/>
          </a:ln>
          <a:effectLst/>
        </p:spPr>
        <p:txBody>
          <a:bodyPr>
            <a:normAutofit fontScale="2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endParaRPr kumimoji="0" lang="ko-KR" altLang="en-US" sz="500"/>
          </a:p>
        </p:txBody>
      </p: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21540FC5-00F1-4BE0-ABB4-CC34934E46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421437" y="-60115"/>
            <a:ext cx="2722563" cy="696913"/>
            <a:chOff x="5972175" y="-13205"/>
            <a:chExt cx="3338016" cy="874713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D8C1FCB7-3F77-47A2-A03E-CFE455EB9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2175" y="-13205"/>
              <a:ext cx="3194050" cy="874713"/>
              <a:chOff x="1152" y="1963"/>
              <a:chExt cx="4560" cy="1274"/>
            </a:xfrm>
          </p:grpSpPr>
          <p:sp>
            <p:nvSpPr>
              <p:cNvPr id="24" name="AutoShape 17">
                <a:extLst>
                  <a:ext uri="{FF2B5EF4-FFF2-40B4-BE49-F238E27FC236}">
                    <a16:creationId xmlns:a16="http://schemas.microsoft.com/office/drawing/2014/main" id="{1CB58841-6EE4-4CD5-92E3-BDB87A8F1F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52" y="1969"/>
                <a:ext cx="2065" cy="1268"/>
              </a:xfrm>
              <a:prstGeom prst="parallelogram">
                <a:avLst>
                  <a:gd name="adj" fmla="val 42477"/>
                </a:avLst>
              </a:prstGeom>
              <a:solidFill>
                <a:schemeClr val="bg2">
                  <a:alpha val="25098"/>
                </a:schemeClr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kumimoji="0" lang="ko-KR" altLang="en-US"/>
              </a:p>
            </p:txBody>
          </p:sp>
          <p:sp>
            <p:nvSpPr>
              <p:cNvPr id="25" name="AutoShape 18">
                <a:extLst>
                  <a:ext uri="{FF2B5EF4-FFF2-40B4-BE49-F238E27FC236}">
                    <a16:creationId xmlns:a16="http://schemas.microsoft.com/office/drawing/2014/main" id="{9A7F8C71-428C-4A56-A99F-95343CE02F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 rot="10800000">
                <a:off x="2784" y="1968"/>
                <a:ext cx="2112" cy="1269"/>
              </a:xfrm>
              <a:custGeom>
                <a:avLst/>
                <a:gdLst>
                  <a:gd name="T0" fmla="*/ 181 w 21600"/>
                  <a:gd name="T1" fmla="*/ 37 h 21600"/>
                  <a:gd name="T2" fmla="*/ 103 w 21600"/>
                  <a:gd name="T3" fmla="*/ 75 h 21600"/>
                  <a:gd name="T4" fmla="*/ 26 w 21600"/>
                  <a:gd name="T5" fmla="*/ 37 h 21600"/>
                  <a:gd name="T6" fmla="*/ 10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494 h 21600"/>
                  <a:gd name="T14" fmla="*/ 17100 w 21600"/>
                  <a:gd name="T15" fmla="*/ 1710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0F50F563-9E79-4A71-B140-B8E1D1F729E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4458" y="1963"/>
                <a:ext cx="1254" cy="1270"/>
              </a:xfrm>
              <a:custGeom>
                <a:avLst/>
                <a:gdLst>
                  <a:gd name="T0" fmla="*/ 0 w 1254"/>
                  <a:gd name="T1" fmla="*/ 0 h 1270"/>
                  <a:gd name="T2" fmla="*/ 514 w 1254"/>
                  <a:gd name="T3" fmla="*/ 1269 h 1270"/>
                  <a:gd name="T4" fmla="*/ 1254 w 1254"/>
                  <a:gd name="T5" fmla="*/ 1270 h 1270"/>
                  <a:gd name="T6" fmla="*/ 1251 w 1254"/>
                  <a:gd name="T7" fmla="*/ 1 h 1270"/>
                  <a:gd name="T8" fmla="*/ 0 w 1254"/>
                  <a:gd name="T9" fmla="*/ 0 h 12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4" h="1270">
                    <a:moveTo>
                      <a:pt x="0" y="0"/>
                    </a:moveTo>
                    <a:lnTo>
                      <a:pt x="514" y="1269"/>
                    </a:lnTo>
                    <a:lnTo>
                      <a:pt x="1254" y="1270"/>
                    </a:lnTo>
                    <a:lnTo>
                      <a:pt x="125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1" name="AutoShape 12" descr="a1">
              <a:extLst>
                <a:ext uri="{FF2B5EF4-FFF2-40B4-BE49-F238E27FC236}">
                  <a16:creationId xmlns:a16="http://schemas.microsoft.com/office/drawing/2014/main" id="{ECF9B351-330B-40B9-8149-4223FA8A263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242720" y="18676"/>
              <a:ext cx="1142515" cy="745199"/>
            </a:xfrm>
            <a:prstGeom prst="parallelogram">
              <a:avLst>
                <a:gd name="adj" fmla="val 46362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kumimoji="0" lang="ko-KR" altLang="en-US"/>
            </a:p>
          </p:txBody>
        </p:sp>
        <p:sp>
          <p:nvSpPr>
            <p:cNvPr id="22" name="AutoShape 13">
              <a:extLst>
                <a:ext uri="{FF2B5EF4-FFF2-40B4-BE49-F238E27FC236}">
                  <a16:creationId xmlns:a16="http://schemas.microsoft.com/office/drawing/2014/main" id="{20872FC8-0BC4-4E56-90EC-DCAF6299BB30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0800000">
              <a:off x="7199500" y="44625"/>
              <a:ext cx="1323975" cy="746125"/>
            </a:xfrm>
            <a:custGeom>
              <a:avLst/>
              <a:gdLst>
                <a:gd name="T0" fmla="*/ 71009070 w 21600"/>
                <a:gd name="T1" fmla="*/ 12886650 h 21600"/>
                <a:gd name="T2" fmla="*/ 40576646 w 21600"/>
                <a:gd name="T3" fmla="*/ 25773265 h 21600"/>
                <a:gd name="T4" fmla="*/ 10144162 w 21600"/>
                <a:gd name="T5" fmla="*/ 12886650 h 21600"/>
                <a:gd name="T6" fmla="*/ 40576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40E6B4E-DE7F-4EB3-8F23-86C9ED3102B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6416" y="0"/>
              <a:ext cx="993775" cy="746125"/>
            </a:xfrm>
            <a:custGeom>
              <a:avLst/>
              <a:gdLst>
                <a:gd name="T0" fmla="*/ 0 w 793"/>
                <a:gd name="T1" fmla="*/ 0 h 672"/>
                <a:gd name="T2" fmla="*/ 332094 w 793"/>
                <a:gd name="T3" fmla="*/ 746125 h 672"/>
                <a:gd name="T4" fmla="*/ 993775 w 793"/>
                <a:gd name="T5" fmla="*/ 746125 h 672"/>
                <a:gd name="T6" fmla="*/ 993775 w 793"/>
                <a:gd name="T7" fmla="*/ 0 h 672"/>
                <a:gd name="T8" fmla="*/ 0 w 793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3" h="672">
                  <a:moveTo>
                    <a:pt x="0" y="0"/>
                  </a:moveTo>
                  <a:lnTo>
                    <a:pt x="265" y="672"/>
                  </a:lnTo>
                  <a:lnTo>
                    <a:pt x="793" y="672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5" name="그림 8" descr="그림2.png">
            <a:extLst>
              <a:ext uri="{FF2B5EF4-FFF2-40B4-BE49-F238E27FC236}">
                <a16:creationId xmlns:a16="http://schemas.microsoft.com/office/drawing/2014/main" id="{A456459A-1D96-4F45-87CC-9FDC80F1DC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8590"/>
            <a:ext cx="9144001" cy="180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023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04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4257C-9DB3-4229-A3C1-06A9045169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437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3" y="273050"/>
            <a:ext cx="8234204" cy="11445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6650"/>
            <a:ext cx="2135187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16650"/>
            <a:ext cx="2898775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6375" y="6216650"/>
            <a:ext cx="2135188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B4FC5-D3A5-4213-972E-C53BE21640E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822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9491" y="457401"/>
            <a:ext cx="6479943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defRPr lang="ko-KR" altLang="en-US"/>
            </a:pPr>
            <a:r>
              <a:rPr lang="ko-KR" altLang="en-US" sz="1200" b="1">
                <a:solidFill>
                  <a:srgbClr val="000000"/>
                </a:solidFill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3749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15"/>
          <p:cNvSpPr>
            <a:spLocks noChangeArrowheads="1"/>
          </p:cNvSpPr>
          <p:nvPr/>
        </p:nvSpPr>
        <p:spPr bwMode="gray">
          <a:xfrm>
            <a:off x="0" y="3293020"/>
            <a:ext cx="9144000" cy="2008188"/>
          </a:xfrm>
          <a:prstGeom prst="rect">
            <a:avLst/>
          </a:prstGeom>
          <a:solidFill>
            <a:srgbClr val="969696">
              <a:alpha val="46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2044700" y="2845345"/>
            <a:ext cx="7108825" cy="2022475"/>
            <a:chOff x="1152" y="1963"/>
            <a:chExt cx="4560" cy="1274"/>
          </a:xfrm>
        </p:grpSpPr>
        <p:sp>
          <p:nvSpPr>
            <p:cNvPr id="5131" name="AutoShape 11"/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2" name="AutoShape 12"/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5133" name="Freeform 13"/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4" y="1269"/>
                </a:cxn>
                <a:cxn ang="0">
                  <a:pos x="1254" y="1270"/>
                </a:cxn>
                <a:cxn ang="0">
                  <a:pos x="1251" y="1"/>
                </a:cxn>
                <a:cxn ang="0">
                  <a:pos x="0" y="0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6001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0" y="3123158"/>
            <a:ext cx="9144000" cy="20081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8DB42BBF-29C1-4E85-8974-299D95150EB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141" name="AutoShape 21"/>
          <p:cNvSpPr>
            <a:spLocks noChangeArrowheads="1"/>
          </p:cNvSpPr>
          <p:nvPr/>
        </p:nvSpPr>
        <p:spPr bwMode="gray">
          <a:xfrm>
            <a:off x="1933575" y="3119983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2" name="Freeform 22" descr="c1"/>
          <p:cNvSpPr>
            <a:spLocks/>
          </p:cNvSpPr>
          <p:nvPr/>
        </p:nvSpPr>
        <p:spPr bwMode="gray">
          <a:xfrm>
            <a:off x="7158038" y="3121570"/>
            <a:ext cx="1985962" cy="2016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0" y="1274"/>
              </a:cxn>
              <a:cxn ang="0">
                <a:pos x="1248" y="1274"/>
              </a:cxn>
              <a:cxn ang="0">
                <a:pos x="1251" y="1"/>
              </a:cxn>
              <a:cxn ang="0">
                <a:pos x="0" y="0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5143" name="Freeform 23" descr="b1"/>
          <p:cNvSpPr>
            <a:spLocks/>
          </p:cNvSpPr>
          <p:nvPr/>
        </p:nvSpPr>
        <p:spPr bwMode="gray">
          <a:xfrm>
            <a:off x="4503738" y="3123158"/>
            <a:ext cx="3360737" cy="2017712"/>
          </a:xfrm>
          <a:custGeom>
            <a:avLst/>
            <a:gdLst/>
            <a:ahLst/>
            <a:cxnLst>
              <a:cxn ang="0">
                <a:pos x="503" y="0"/>
              </a:cxn>
              <a:cxn ang="0">
                <a:pos x="1566" y="0"/>
              </a:cxn>
              <a:cxn ang="0">
                <a:pos x="2097" y="1268"/>
              </a:cxn>
              <a:cxn ang="0">
                <a:pos x="0" y="1271"/>
              </a:cxn>
              <a:cxn ang="0">
                <a:pos x="503" y="0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604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3EDD6-71D1-4D31-8314-712258BF6A2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798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76770-5A43-402D-B481-3469DD3959A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29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66428-4CCF-4298-B993-71BA9E43E6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328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333375" y="6489700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5867400" y="64770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5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4CD2-F4E2-4DDF-B60F-4ECDE0E25F4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0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4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3577-0B04-459E-96C1-2263618B43F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9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59FB6-B33A-4BD2-8BC4-AA326C2927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747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www.themegallery.com</a:t>
            </a:r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Company Logo</a:t>
            </a: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4257C-9DB3-4229-A3C1-06A9045169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8728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3" y="273050"/>
            <a:ext cx="8234204" cy="11445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6650"/>
            <a:ext cx="2135187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16650"/>
            <a:ext cx="2898775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6375" y="6216650"/>
            <a:ext cx="2135188" cy="503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B4FC5-D3A5-4213-972E-C53BE21640E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410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9491" y="457401"/>
            <a:ext cx="6479943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defRPr lang="ko-KR" altLang="en-US"/>
            </a:pPr>
            <a:r>
              <a:rPr lang="ko-KR" altLang="en-US" sz="1200" b="1">
                <a:solidFill>
                  <a:srgbClr val="000000"/>
                </a:solidFill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9258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6099608" y="188641"/>
            <a:ext cx="3044392" cy="18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5184576" cy="504056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196752"/>
            <a:ext cx="6480720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107504" y="5733256"/>
            <a:ext cx="2768217" cy="97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44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273277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8278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739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02329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4461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40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D82F6-1240-4801-AE94-078A3E9EEF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730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6307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4066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5269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9493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09898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39718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5725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00990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6798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502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F95B1-D97C-4D94-89B1-2F682B9B2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789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7138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5184576" cy="504056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196752"/>
            <a:ext cx="6480720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07504" y="5733256"/>
            <a:ext cx="2768217" cy="9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5865422" y="188641"/>
            <a:ext cx="3278578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86502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0728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7894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8504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33669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8184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4933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7449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513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14DC8-45E7-4FB5-8AE4-A236839AEB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352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3984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32029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2522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200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632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57566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94775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C338FA-51A9-4317-AABE-296358DDD4ED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5207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A8FA954-F983-4084-84DB-2D30A9350C4A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4388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DC2C714-F240-47A1-A56A-B88A1208A8EA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18370650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1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image" Target="../media/image2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image" Target="../media/image31.jpeg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image" Target="../media/image30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image" Target="../media/image31.jpeg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30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31.jpe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image" Target="../media/image30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17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8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9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8.jpe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58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RPC·DSC </a:t>
            </a:r>
            <a:r>
              <a:rPr lang="ko-KR" altLang="en-US"/>
              <a:t>활성화사업 평가용역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F42767-EF82-4E36-883D-C1732876D9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나눔바른고딕" panose="020B0603020101020101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69" y="274635"/>
            <a:ext cx="8229050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69" y="1600187"/>
            <a:ext cx="8229050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69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3991" y="6356300"/>
            <a:ext cx="2895406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2762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2050" name="그림 2049" descr="Picture 4"/>
          <p:cNvPicPr/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0" y="0"/>
            <a:ext cx="9905761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2051" name="Group 1"/>
          <p:cNvGrpSpPr/>
          <p:nvPr/>
        </p:nvGrpSpPr>
        <p:grpSpPr>
          <a:xfrm>
            <a:off x="0" y="0"/>
            <a:ext cx="9160865" cy="6876986"/>
            <a:chOff x="0" y="0"/>
            <a:chExt cx="9160865" cy="6876986"/>
          </a:xfrm>
        </p:grpSpPr>
        <p:pic>
          <p:nvPicPr>
            <p:cNvPr id="2052" name="그림 2051"/>
            <p:cNvPicPr/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0" y="0"/>
              <a:ext cx="9160865" cy="68769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2053" name="그림 2052" descr="Picture "/>
            <p:cNvPicPr/>
            <p:nvPr/>
          </p:nvPicPr>
          <p:blipFill rotWithShape="1">
            <a:blip r:embed="rId17">
              <a:lum/>
            </a:blip>
            <a:stretch>
              <a:fillRect/>
            </a:stretch>
          </p:blipFill>
          <p:spPr>
            <a:xfrm>
              <a:off x="7928" y="5060056"/>
              <a:ext cx="9143389" cy="18074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420090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328" y="274763"/>
            <a:ext cx="8231914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328" y="1600930"/>
            <a:ext cx="8231914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328" y="6359250"/>
            <a:ext cx="2134200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078" y="6359250"/>
            <a:ext cx="289641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5043" y="6359250"/>
            <a:ext cx="2134200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51204" name="직사각형 51203"/>
          <p:cNvSpPr/>
          <p:nvPr/>
        </p:nvSpPr>
        <p:spPr>
          <a:xfrm>
            <a:off x="141374" y="100056"/>
            <a:ext cx="8870188" cy="341487"/>
          </a:xfrm>
          <a:prstGeom prst="rect">
            <a:avLst/>
          </a:prstGeom>
          <a:blipFill rotWithShape="1">
            <a:blip r:embed="rId15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51205" name="직사각형 51204"/>
          <p:cNvSpPr/>
          <p:nvPr/>
        </p:nvSpPr>
        <p:spPr>
          <a:xfrm>
            <a:off x="1330941" y="473314"/>
            <a:ext cx="7690168" cy="562203"/>
          </a:xfrm>
          <a:prstGeom prst="rect">
            <a:avLst/>
          </a:prstGeom>
          <a:blipFill rotWithShape="1">
            <a:blip r:embed="rId16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pic>
        <p:nvPicPr>
          <p:cNvPr id="51206" name="그림 51205" descr="Pic"/>
          <p:cNvPicPr>
            <a:picLocks noChangeAspect="1"/>
          </p:cNvPicPr>
          <p:nvPr/>
        </p:nvPicPr>
        <p:blipFill rotWithShape="1">
          <a:blip r:embed="rId17" cstate="print">
            <a:lum/>
          </a:blip>
          <a:stretch>
            <a:fillRect/>
          </a:stretch>
        </p:blipFill>
        <p:spPr>
          <a:xfrm>
            <a:off x="135009" y="470131"/>
            <a:ext cx="1988455" cy="5638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1207" name="직사각형 51206"/>
          <p:cNvSpPr/>
          <p:nvPr/>
        </p:nvSpPr>
        <p:spPr>
          <a:xfrm>
            <a:off x="138191" y="1081581"/>
            <a:ext cx="8890847" cy="5644538"/>
          </a:xfrm>
          <a:prstGeom prst="rect">
            <a:avLst/>
          </a:prstGeom>
          <a:blipFill rotWithShape="1">
            <a:blip r:embed="rId18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51208" name="직사각형 51207"/>
          <p:cNvSpPr/>
          <p:nvPr/>
        </p:nvSpPr>
        <p:spPr>
          <a:xfrm>
            <a:off x="135009" y="103239"/>
            <a:ext cx="8874989" cy="6608587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71876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2108" y="736570"/>
            <a:ext cx="8382851" cy="381010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799" b="1" i="0">
                <a:solidFill>
                  <a:srgbClr val="FF3399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48" y="1600189"/>
            <a:ext cx="8230463" cy="45259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47" y="6356308"/>
            <a:ext cx="213382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528" y="6356308"/>
            <a:ext cx="289590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887" y="6356308"/>
            <a:ext cx="213382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그림 1025" descr="Pictu"/>
          <p:cNvPicPr/>
          <p:nvPr/>
        </p:nvPicPr>
        <p:blipFill rotWithShape="1">
          <a:blip r:embed="rId14" cstate="print">
            <a:lum/>
          </a:blip>
          <a:stretch>
            <a:fillRect/>
          </a:stretch>
        </p:blipFill>
        <p:spPr>
          <a:xfrm>
            <a:off x="0" y="1"/>
            <a:ext cx="9144960" cy="685795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28" name="직사각형 1027"/>
          <p:cNvSpPr/>
          <p:nvPr/>
        </p:nvSpPr>
        <p:spPr>
          <a:xfrm>
            <a:off x="228621" y="1252527"/>
            <a:ext cx="8692517" cy="36499"/>
          </a:xfrm>
          <a:prstGeom prst="rect">
            <a:avLst/>
          </a:prstGeom>
          <a:solidFill>
            <a:srgbClr val="CC000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29" name="직사각형 1028"/>
          <p:cNvSpPr/>
          <p:nvPr/>
        </p:nvSpPr>
        <p:spPr>
          <a:xfrm>
            <a:off x="4010471" y="1252527"/>
            <a:ext cx="3599220" cy="36499"/>
          </a:xfrm>
          <a:prstGeom prst="rect">
            <a:avLst/>
          </a:prstGeom>
          <a:solidFill>
            <a:srgbClr val="00008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30" name="직사각형 1029"/>
          <p:cNvSpPr/>
          <p:nvPr/>
        </p:nvSpPr>
        <p:spPr>
          <a:xfrm>
            <a:off x="7187391" y="1252527"/>
            <a:ext cx="1800392" cy="36499"/>
          </a:xfrm>
          <a:prstGeom prst="rect">
            <a:avLst/>
          </a:prstGeom>
          <a:solidFill>
            <a:srgbClr val="F6E188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1031" name="그림 1030" descr="Picture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276231" y="741370"/>
            <a:ext cx="381054" cy="3810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29456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</p:sldLayoutIdLst>
  <p:transition/>
  <p:txStyles>
    <p:titleStyle>
      <a:lvl1pPr algn="ctr" defTabSz="913943" rtl="0" eaLnBrk="1" latinLnBrk="1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729" indent="-342729" algn="l" defTabSz="913943" rtl="0" eaLnBrk="1" latinLnBrk="1" hangingPunct="1">
        <a:spcBef>
          <a:spcPct val="20000"/>
        </a:spcBef>
        <a:buFont typeface="Arial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79" indent="-285607" algn="l" defTabSz="913943" rtl="0" eaLnBrk="1" latinLnBrk="1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9" indent="-228486" algn="l" defTabSz="913943" rtl="0" eaLnBrk="1" latinLnBrk="1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00" indent="-228486" algn="l" defTabSz="913943" rtl="0" eaLnBrk="1" latinLnBrk="1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371" indent="-228486" algn="l" defTabSz="913943" rtl="0" eaLnBrk="1" latinLnBrk="1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2108" y="736570"/>
            <a:ext cx="8382851" cy="381010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799" b="1" i="0">
                <a:solidFill>
                  <a:srgbClr val="FF3399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48" y="1600189"/>
            <a:ext cx="8230463" cy="45259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47" y="6356308"/>
            <a:ext cx="213382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528" y="6356308"/>
            <a:ext cx="289590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887" y="6356308"/>
            <a:ext cx="213382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그림 1025" descr="Pictu"/>
          <p:cNvPicPr/>
          <p:nvPr/>
        </p:nvPicPr>
        <p:blipFill rotWithShape="1">
          <a:blip r:embed="rId14" cstate="print">
            <a:lum/>
          </a:blip>
          <a:stretch>
            <a:fillRect/>
          </a:stretch>
        </p:blipFill>
        <p:spPr>
          <a:xfrm>
            <a:off x="0" y="1"/>
            <a:ext cx="9144960" cy="685795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28" name="직사각형 1027"/>
          <p:cNvSpPr/>
          <p:nvPr/>
        </p:nvSpPr>
        <p:spPr>
          <a:xfrm>
            <a:off x="228621" y="1252527"/>
            <a:ext cx="8692517" cy="36499"/>
          </a:xfrm>
          <a:prstGeom prst="rect">
            <a:avLst/>
          </a:prstGeom>
          <a:solidFill>
            <a:srgbClr val="CC000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29" name="직사각형 1028"/>
          <p:cNvSpPr/>
          <p:nvPr/>
        </p:nvSpPr>
        <p:spPr>
          <a:xfrm>
            <a:off x="4010471" y="1252527"/>
            <a:ext cx="3599220" cy="36499"/>
          </a:xfrm>
          <a:prstGeom prst="rect">
            <a:avLst/>
          </a:prstGeom>
          <a:solidFill>
            <a:srgbClr val="00008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30" name="직사각형 1029"/>
          <p:cNvSpPr/>
          <p:nvPr/>
        </p:nvSpPr>
        <p:spPr>
          <a:xfrm>
            <a:off x="7187391" y="1252527"/>
            <a:ext cx="1800392" cy="36499"/>
          </a:xfrm>
          <a:prstGeom prst="rect">
            <a:avLst/>
          </a:prstGeom>
          <a:solidFill>
            <a:srgbClr val="F6E188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1031" name="그림 1030" descr="Picture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276231" y="741370"/>
            <a:ext cx="381054" cy="3810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59774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</p:sldLayoutIdLst>
  <p:transition/>
  <p:txStyles>
    <p:titleStyle>
      <a:lvl1pPr algn="ctr" defTabSz="913943" rtl="0" eaLnBrk="1" latinLnBrk="1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729" indent="-342729" algn="l" defTabSz="913943" rtl="0" eaLnBrk="1" latinLnBrk="1" hangingPunct="1">
        <a:spcBef>
          <a:spcPct val="20000"/>
        </a:spcBef>
        <a:buFont typeface="Arial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79" indent="-285607" algn="l" defTabSz="913943" rtl="0" eaLnBrk="1" latinLnBrk="1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9" indent="-228486" algn="l" defTabSz="913943" rtl="0" eaLnBrk="1" latinLnBrk="1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00" indent="-228486" algn="l" defTabSz="913943" rtl="0" eaLnBrk="1" latinLnBrk="1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371" indent="-228486" algn="l" defTabSz="913943" rtl="0" eaLnBrk="1" latinLnBrk="1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1975" y="736570"/>
            <a:ext cx="8381396" cy="381010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799" b="1" i="0">
                <a:solidFill>
                  <a:srgbClr val="FF3399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68" y="1600189"/>
            <a:ext cx="8229035" cy="452593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68" y="6356308"/>
            <a:ext cx="213345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3985" y="6356308"/>
            <a:ext cx="2895401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2750" y="6356308"/>
            <a:ext cx="2133453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srgbClr val="000000">
                    <a:tint val="75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그림 1025" descr="Pictu"/>
          <p:cNvPicPr/>
          <p:nvPr/>
        </p:nvPicPr>
        <p:blipFill rotWithShape="1">
          <a:blip r:embed="rId14" cstate="print">
            <a:lum/>
          </a:blip>
          <a:stretch>
            <a:fillRect/>
          </a:stretch>
        </p:blipFill>
        <p:spPr>
          <a:xfrm>
            <a:off x="1" y="1"/>
            <a:ext cx="9143372" cy="685795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28" name="직사각형 1027"/>
          <p:cNvSpPr/>
          <p:nvPr/>
        </p:nvSpPr>
        <p:spPr>
          <a:xfrm>
            <a:off x="228581" y="1252527"/>
            <a:ext cx="8691008" cy="36499"/>
          </a:xfrm>
          <a:prstGeom prst="rect">
            <a:avLst/>
          </a:prstGeom>
          <a:solidFill>
            <a:srgbClr val="CC000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29" name="직사각형 1028"/>
          <p:cNvSpPr/>
          <p:nvPr/>
        </p:nvSpPr>
        <p:spPr>
          <a:xfrm>
            <a:off x="4009774" y="1252527"/>
            <a:ext cx="3598596" cy="36499"/>
          </a:xfrm>
          <a:prstGeom prst="rect">
            <a:avLst/>
          </a:prstGeom>
          <a:solidFill>
            <a:srgbClr val="000080"/>
          </a:solidFill>
          <a:ln w="25400" cap="flat" cmpd="sng" algn="ctr">
            <a:noFill/>
            <a:prstDash val="solid"/>
            <a:round/>
          </a:ln>
        </p:spPr>
      </p:sp>
      <p:sp>
        <p:nvSpPr>
          <p:cNvPr id="1030" name="직사각형 1029"/>
          <p:cNvSpPr/>
          <p:nvPr/>
        </p:nvSpPr>
        <p:spPr>
          <a:xfrm>
            <a:off x="7186144" y="1252527"/>
            <a:ext cx="1800079" cy="36499"/>
          </a:xfrm>
          <a:prstGeom prst="rect">
            <a:avLst/>
          </a:prstGeom>
          <a:solidFill>
            <a:srgbClr val="F6E188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1031" name="그림 1030" descr="Picture"/>
          <p:cNvPicPr/>
          <p:nvPr/>
        </p:nvPicPr>
        <p:blipFill rotWithShape="1">
          <a:blip r:embed="rId15" cstate="print">
            <a:lum/>
          </a:blip>
          <a:stretch>
            <a:fillRect/>
          </a:stretch>
        </p:blipFill>
        <p:spPr>
          <a:xfrm>
            <a:off x="276183" y="741370"/>
            <a:ext cx="380988" cy="3810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80401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</p:sldLayoutIdLst>
  <p:transition/>
  <p:txStyles>
    <p:titleStyle>
      <a:lvl1pPr algn="ctr" defTabSz="913943" rtl="0" eaLnBrk="1" latinLnBrk="1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729" indent="-342729" algn="l" defTabSz="913943" rtl="0" eaLnBrk="1" latinLnBrk="1" hangingPunct="1">
        <a:spcBef>
          <a:spcPct val="20000"/>
        </a:spcBef>
        <a:buFont typeface="Arial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79" indent="-285607" algn="l" defTabSz="913943" rtl="0" eaLnBrk="1" latinLnBrk="1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9" indent="-228486" algn="l" defTabSz="913943" rtl="0" eaLnBrk="1" latinLnBrk="1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00" indent="-228486" algn="l" defTabSz="913943" rtl="0" eaLnBrk="1" latinLnBrk="1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371" indent="-228486" algn="l" defTabSz="913943" rtl="0" eaLnBrk="1" latinLnBrk="1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1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328" y="274763"/>
            <a:ext cx="8231914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328" y="1600930"/>
            <a:ext cx="8231914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328" y="6359250"/>
            <a:ext cx="2134200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078" y="6359250"/>
            <a:ext cx="289641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5043" y="6359250"/>
            <a:ext cx="2134200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51204" name="직사각형 51203"/>
          <p:cNvSpPr/>
          <p:nvPr/>
        </p:nvSpPr>
        <p:spPr>
          <a:xfrm>
            <a:off x="141374" y="100056"/>
            <a:ext cx="8870188" cy="341487"/>
          </a:xfrm>
          <a:prstGeom prst="rect">
            <a:avLst/>
          </a:prstGeom>
          <a:blipFill rotWithShape="1">
            <a:blip r:embed="rId15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51205" name="직사각형 51204"/>
          <p:cNvSpPr/>
          <p:nvPr/>
        </p:nvSpPr>
        <p:spPr>
          <a:xfrm>
            <a:off x="1330941" y="473314"/>
            <a:ext cx="7690168" cy="562203"/>
          </a:xfrm>
          <a:prstGeom prst="rect">
            <a:avLst/>
          </a:prstGeom>
          <a:blipFill rotWithShape="1">
            <a:blip r:embed="rId16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pic>
        <p:nvPicPr>
          <p:cNvPr id="51206" name="그림 51205" descr="Pic"/>
          <p:cNvPicPr>
            <a:picLocks noChangeAspect="1"/>
          </p:cNvPicPr>
          <p:nvPr/>
        </p:nvPicPr>
        <p:blipFill rotWithShape="1">
          <a:blip r:embed="rId17" cstate="print">
            <a:lum/>
          </a:blip>
          <a:stretch>
            <a:fillRect/>
          </a:stretch>
        </p:blipFill>
        <p:spPr>
          <a:xfrm>
            <a:off x="135009" y="470131"/>
            <a:ext cx="1988455" cy="5638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1207" name="직사각형 51206"/>
          <p:cNvSpPr/>
          <p:nvPr/>
        </p:nvSpPr>
        <p:spPr>
          <a:xfrm>
            <a:off x="138191" y="1081581"/>
            <a:ext cx="8890847" cy="5644538"/>
          </a:xfrm>
          <a:prstGeom prst="rect">
            <a:avLst/>
          </a:prstGeom>
          <a:blipFill rotWithShape="1">
            <a:blip r:embed="rId18" cstate="print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51208" name="직사각형 51207"/>
          <p:cNvSpPr/>
          <p:nvPr/>
        </p:nvSpPr>
        <p:spPr>
          <a:xfrm>
            <a:off x="135009" y="103239"/>
            <a:ext cx="8874989" cy="6608587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112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C899-EA42-4FA0-9F69-6EEE5DE9C3F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CE45-7CD2-45DF-8833-889AF0F94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7C162B77-48FA-4560-985D-2831BC9571C4}" type="datetime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02BD9535-6FDC-4E40-B579-AAC7DBF91D6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2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ct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fld id="{BAC30FED-14F8-426E-8EA0-F7445D65AC12}" type="slidenum">
              <a:rPr lang="en-US" altLang="ko-KR">
                <a:solidFill>
                  <a:srgbClr val="000000"/>
                </a:solidFill>
                <a:latin typeface="Arial"/>
              </a:rPr>
              <a:pPr eaLnBrk="1" hangingPunct="1">
                <a:defRPr lang="ko-KR" altLang="en-US"/>
              </a:pPr>
              <a:t>‹#›</a:t>
            </a:fld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7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969696">
                  <a:alpha val="6000"/>
                </a:srgbClr>
              </a:gs>
              <a:gs pos="100000">
                <a:schemeClr val="hlink">
                  <a:gamma/>
                  <a:tint val="69800"/>
                  <a:invGamma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normAutofit fontScale="25000" lnSpcReduction="20000"/>
          </a:bodyPr>
          <a:lstStyle/>
          <a:p>
            <a:pPr eaLnBrk="1" hangingPunct="1">
              <a:defRPr lang="ko-KR" altLang="en-US"/>
            </a:pPr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372200" y="-4239"/>
            <a:ext cx="2721967" cy="696936"/>
            <a:chOff x="5972175" y="-13205"/>
            <a:chExt cx="3338016" cy="874713"/>
          </a:xfrm>
        </p:grpSpPr>
        <p:grpSp>
          <p:nvGrpSpPr>
            <p:cNvPr id="24" name="Group 16"/>
            <p:cNvGrpSpPr/>
            <p:nvPr/>
          </p:nvGrpSpPr>
          <p:grpSpPr>
            <a:xfrm>
              <a:off x="5972175" y="-13205"/>
              <a:ext cx="3194050" cy="874713"/>
              <a:chOff x="1152" y="1963"/>
              <a:chExt cx="4560" cy="1274"/>
            </a:xfrm>
          </p:grpSpPr>
          <p:sp>
            <p:nvSpPr>
              <p:cNvPr id="28" name="AutoShape 17"/>
              <p:cNvSpPr>
                <a:spLocks noChangeArrowheads="1"/>
              </p:cNvSpPr>
              <p:nvPr userDrawn="1"/>
            </p:nvSpPr>
            <p:spPr bwMode="gray">
              <a:xfrm>
                <a:off x="1152" y="1968"/>
                <a:ext cx="2064" cy="1269"/>
              </a:xfrm>
              <a:prstGeom prst="parallelogram">
                <a:avLst>
                  <a:gd name="adj" fmla="val 42477"/>
                </a:avLst>
              </a:pr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29" name="AutoShape 18"/>
              <p:cNvSpPr>
                <a:spLocks noChangeArrowheads="1"/>
              </p:cNvSpPr>
              <p:nvPr userDrawn="1"/>
            </p:nvSpPr>
            <p:spPr bwMode="gray">
              <a:xfrm rot="10800000">
                <a:off x="2784" y="1968"/>
                <a:ext cx="2112" cy="1269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30" name="Freeform 19"/>
              <p:cNvSpPr/>
              <p:nvPr userDrawn="1"/>
            </p:nvSpPr>
            <p:spPr bwMode="gray">
              <a:xfrm>
                <a:off x="4458" y="1963"/>
                <a:ext cx="1254" cy="12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4" y="1269"/>
                  </a:cxn>
                  <a:cxn ang="0">
                    <a:pos x="1254" y="1270"/>
                  </a:cxn>
                  <a:cxn ang="0">
                    <a:pos x="1251" y="1"/>
                  </a:cxn>
                  <a:cxn ang="0">
                    <a:pos x="0" y="0"/>
                  </a:cxn>
                </a:cxnLst>
                <a:rect l="0" t="0" r="r" b="b"/>
                <a:pathLst>
                  <a:path w="1254" h="1270">
                    <a:moveTo>
                      <a:pt x="0" y="0"/>
                    </a:moveTo>
                    <a:lnTo>
                      <a:pt x="514" y="1269"/>
                    </a:lnTo>
                    <a:lnTo>
                      <a:pt x="1254" y="1270"/>
                    </a:lnTo>
                    <a:lnTo>
                      <a:pt x="125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</p:grpSp>
        <p:sp>
          <p:nvSpPr>
            <p:cNvPr id="25" name="AutoShape 12" descr="a1"/>
            <p:cNvSpPr>
              <a:spLocks noChangeArrowheads="1"/>
            </p:cNvSpPr>
            <p:nvPr userDrawn="1"/>
          </p:nvSpPr>
          <p:spPr bwMode="gray">
            <a:xfrm>
              <a:off x="6242536" y="18579"/>
              <a:ext cx="1143000" cy="746125"/>
            </a:xfrm>
            <a:prstGeom prst="parallelogram">
              <a:avLst>
                <a:gd name="adj" fmla="val 46362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gray">
            <a:xfrm rot="10800000">
              <a:off x="7199500" y="44625"/>
              <a:ext cx="1323975" cy="7461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blipFill dpi="0" rotWithShape="1">
              <a:blip r:embed="rId12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7" name="Freeform 14"/>
            <p:cNvSpPr/>
            <p:nvPr/>
          </p:nvSpPr>
          <p:spPr bwMode="gray">
            <a:xfrm>
              <a:off x="8316416" y="0"/>
              <a:ext cx="993775" cy="746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672"/>
                </a:cxn>
                <a:cxn ang="0">
                  <a:pos x="793" y="672"/>
                </a:cxn>
                <a:cxn ang="0">
                  <a:pos x="793" y="0"/>
                </a:cxn>
                <a:cxn ang="0">
                  <a:pos x="0" y="0"/>
                </a:cxn>
              </a:cxnLst>
              <a:rect l="0" t="0" r="r" b="b"/>
              <a:pathLst>
                <a:path w="793" h="672">
                  <a:moveTo>
                    <a:pt x="0" y="0"/>
                  </a:moveTo>
                  <a:lnTo>
                    <a:pt x="265" y="672"/>
                  </a:lnTo>
                  <a:lnTo>
                    <a:pt x="793" y="672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3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18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9" r:id="rId7"/>
    <p:sldLayoutId id="2147483870" r:id="rId8"/>
    <p:sldLayoutId id="2147483871" r:id="rId9"/>
  </p:sldLayoutIdLst>
  <p:transition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ct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fld id="{BAC30FED-14F8-426E-8EA0-F7445D65AC12}" type="slidenum">
              <a:rPr lang="en-US" altLang="ko-KR">
                <a:solidFill>
                  <a:srgbClr val="000000"/>
                </a:solidFill>
                <a:latin typeface="Arial"/>
              </a:rPr>
              <a:pPr eaLnBrk="1" hangingPunct="1">
                <a:defRPr lang="ko-KR" altLang="en-US"/>
              </a:pPr>
              <a:t>‹#›</a:t>
            </a:fld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7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969696">
                  <a:alpha val="6000"/>
                </a:srgbClr>
              </a:gs>
              <a:gs pos="100000">
                <a:schemeClr val="hlink">
                  <a:gamma/>
                  <a:tint val="69800"/>
                  <a:invGamma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normAutofit fontScale="25000" lnSpcReduction="20000"/>
          </a:bodyPr>
          <a:lstStyle/>
          <a:p>
            <a:pPr eaLnBrk="1" hangingPunct="1">
              <a:defRPr lang="ko-KR" altLang="en-US"/>
            </a:pPr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372200" y="-4239"/>
            <a:ext cx="2721967" cy="696936"/>
            <a:chOff x="5972175" y="-13205"/>
            <a:chExt cx="3338016" cy="874713"/>
          </a:xfrm>
        </p:grpSpPr>
        <p:grpSp>
          <p:nvGrpSpPr>
            <p:cNvPr id="24" name="Group 16"/>
            <p:cNvGrpSpPr/>
            <p:nvPr/>
          </p:nvGrpSpPr>
          <p:grpSpPr>
            <a:xfrm>
              <a:off x="5972175" y="-13205"/>
              <a:ext cx="3194050" cy="874713"/>
              <a:chOff x="1152" y="1963"/>
              <a:chExt cx="4560" cy="1274"/>
            </a:xfrm>
          </p:grpSpPr>
          <p:sp>
            <p:nvSpPr>
              <p:cNvPr id="28" name="AutoShape 17"/>
              <p:cNvSpPr>
                <a:spLocks noChangeArrowheads="1"/>
              </p:cNvSpPr>
              <p:nvPr userDrawn="1"/>
            </p:nvSpPr>
            <p:spPr bwMode="gray">
              <a:xfrm>
                <a:off x="1152" y="1968"/>
                <a:ext cx="2064" cy="1269"/>
              </a:xfrm>
              <a:prstGeom prst="parallelogram">
                <a:avLst>
                  <a:gd name="adj" fmla="val 42477"/>
                </a:avLst>
              </a:pr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29" name="AutoShape 18"/>
              <p:cNvSpPr>
                <a:spLocks noChangeArrowheads="1"/>
              </p:cNvSpPr>
              <p:nvPr userDrawn="1"/>
            </p:nvSpPr>
            <p:spPr bwMode="gray">
              <a:xfrm rot="10800000">
                <a:off x="2784" y="1968"/>
                <a:ext cx="2112" cy="1269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30" name="Freeform 19"/>
              <p:cNvSpPr/>
              <p:nvPr userDrawn="1"/>
            </p:nvSpPr>
            <p:spPr bwMode="gray">
              <a:xfrm>
                <a:off x="4458" y="1963"/>
                <a:ext cx="1254" cy="12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4" y="1269"/>
                  </a:cxn>
                  <a:cxn ang="0">
                    <a:pos x="1254" y="1270"/>
                  </a:cxn>
                  <a:cxn ang="0">
                    <a:pos x="1251" y="1"/>
                  </a:cxn>
                  <a:cxn ang="0">
                    <a:pos x="0" y="0"/>
                  </a:cxn>
                </a:cxnLst>
                <a:rect l="0" t="0" r="r" b="b"/>
                <a:pathLst>
                  <a:path w="1254" h="1270">
                    <a:moveTo>
                      <a:pt x="0" y="0"/>
                    </a:moveTo>
                    <a:lnTo>
                      <a:pt x="514" y="1269"/>
                    </a:lnTo>
                    <a:lnTo>
                      <a:pt x="1254" y="1270"/>
                    </a:lnTo>
                    <a:lnTo>
                      <a:pt x="125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</p:grpSp>
        <p:sp>
          <p:nvSpPr>
            <p:cNvPr id="25" name="AutoShape 12" descr="a1"/>
            <p:cNvSpPr>
              <a:spLocks noChangeArrowheads="1"/>
            </p:cNvSpPr>
            <p:nvPr userDrawn="1"/>
          </p:nvSpPr>
          <p:spPr bwMode="gray">
            <a:xfrm>
              <a:off x="6242536" y="18579"/>
              <a:ext cx="1143000" cy="746125"/>
            </a:xfrm>
            <a:prstGeom prst="parallelogram">
              <a:avLst>
                <a:gd name="adj" fmla="val 46362"/>
              </a:avLst>
            </a:prstGeom>
            <a:blipFill dpi="0" rotWithShape="1">
              <a:blip r:embed="rId12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gray">
            <a:xfrm rot="10800000">
              <a:off x="7199500" y="44625"/>
              <a:ext cx="1323975" cy="7461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blipFill dpi="0" rotWithShape="1">
              <a:blip r:embed="rId13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7" name="Freeform 14"/>
            <p:cNvSpPr/>
            <p:nvPr/>
          </p:nvSpPr>
          <p:spPr bwMode="gray">
            <a:xfrm>
              <a:off x="8316416" y="0"/>
              <a:ext cx="993775" cy="746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672"/>
                </a:cxn>
                <a:cxn ang="0">
                  <a:pos x="793" y="672"/>
                </a:cxn>
                <a:cxn ang="0">
                  <a:pos x="793" y="0"/>
                </a:cxn>
                <a:cxn ang="0">
                  <a:pos x="0" y="0"/>
                </a:cxn>
              </a:cxnLst>
              <a:rect l="0" t="0" r="r" b="b"/>
              <a:pathLst>
                <a:path w="793" h="672">
                  <a:moveTo>
                    <a:pt x="0" y="0"/>
                  </a:moveTo>
                  <a:lnTo>
                    <a:pt x="265" y="672"/>
                  </a:lnTo>
                  <a:lnTo>
                    <a:pt x="793" y="672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4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2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3" r:id="rId8"/>
    <p:sldLayoutId id="2147483884" r:id="rId9"/>
    <p:sldLayoutId id="2147483885" r:id="rId10"/>
  </p:sldLayoutIdLst>
  <p:transition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ct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fld id="{BAC30FED-14F8-426E-8EA0-F7445D65AC12}" type="slidenum">
              <a:rPr lang="en-US" altLang="ko-KR">
                <a:solidFill>
                  <a:srgbClr val="000000"/>
                </a:solidFill>
                <a:latin typeface="Arial"/>
              </a:rPr>
              <a:pPr eaLnBrk="1" hangingPunct="1">
                <a:defRPr lang="ko-KR" altLang="en-US"/>
              </a:pPr>
              <a:t>‹#›</a:t>
            </a:fld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7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969696">
                  <a:alpha val="6000"/>
                </a:srgbClr>
              </a:gs>
              <a:gs pos="100000">
                <a:schemeClr val="hlink">
                  <a:gamma/>
                  <a:tint val="69800"/>
                  <a:invGamma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normAutofit fontScale="25000" lnSpcReduction="20000"/>
          </a:bodyPr>
          <a:lstStyle/>
          <a:p>
            <a:pPr eaLnBrk="1" hangingPunct="1">
              <a:defRPr lang="ko-KR" altLang="en-US"/>
            </a:pPr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372200" y="-4239"/>
            <a:ext cx="2721967" cy="696936"/>
            <a:chOff x="5972175" y="-13205"/>
            <a:chExt cx="3338016" cy="874713"/>
          </a:xfrm>
        </p:grpSpPr>
        <p:grpSp>
          <p:nvGrpSpPr>
            <p:cNvPr id="24" name="Group 16"/>
            <p:cNvGrpSpPr/>
            <p:nvPr/>
          </p:nvGrpSpPr>
          <p:grpSpPr>
            <a:xfrm>
              <a:off x="5972175" y="-13205"/>
              <a:ext cx="3194050" cy="874713"/>
              <a:chOff x="1152" y="1963"/>
              <a:chExt cx="4560" cy="1274"/>
            </a:xfrm>
          </p:grpSpPr>
          <p:sp>
            <p:nvSpPr>
              <p:cNvPr id="28" name="AutoShape 17"/>
              <p:cNvSpPr>
                <a:spLocks noChangeArrowheads="1"/>
              </p:cNvSpPr>
              <p:nvPr userDrawn="1"/>
            </p:nvSpPr>
            <p:spPr bwMode="gray">
              <a:xfrm>
                <a:off x="1152" y="1968"/>
                <a:ext cx="2064" cy="1269"/>
              </a:xfrm>
              <a:prstGeom prst="parallelogram">
                <a:avLst>
                  <a:gd name="adj" fmla="val 42477"/>
                </a:avLst>
              </a:pr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29" name="AutoShape 18"/>
              <p:cNvSpPr>
                <a:spLocks noChangeArrowheads="1"/>
              </p:cNvSpPr>
              <p:nvPr userDrawn="1"/>
            </p:nvSpPr>
            <p:spPr bwMode="gray">
              <a:xfrm rot="10800000">
                <a:off x="2784" y="1968"/>
                <a:ext cx="2112" cy="1269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30" name="Freeform 19"/>
              <p:cNvSpPr/>
              <p:nvPr userDrawn="1"/>
            </p:nvSpPr>
            <p:spPr bwMode="gray">
              <a:xfrm>
                <a:off x="4458" y="1963"/>
                <a:ext cx="1254" cy="12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4" y="1269"/>
                  </a:cxn>
                  <a:cxn ang="0">
                    <a:pos x="1254" y="1270"/>
                  </a:cxn>
                  <a:cxn ang="0">
                    <a:pos x="1251" y="1"/>
                  </a:cxn>
                  <a:cxn ang="0">
                    <a:pos x="0" y="0"/>
                  </a:cxn>
                </a:cxnLst>
                <a:rect l="0" t="0" r="r" b="b"/>
                <a:pathLst>
                  <a:path w="1254" h="1270">
                    <a:moveTo>
                      <a:pt x="0" y="0"/>
                    </a:moveTo>
                    <a:lnTo>
                      <a:pt x="514" y="1269"/>
                    </a:lnTo>
                    <a:lnTo>
                      <a:pt x="1254" y="1270"/>
                    </a:lnTo>
                    <a:lnTo>
                      <a:pt x="125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</p:grpSp>
        <p:sp>
          <p:nvSpPr>
            <p:cNvPr id="25" name="AutoShape 12" descr="a1"/>
            <p:cNvSpPr>
              <a:spLocks noChangeArrowheads="1"/>
            </p:cNvSpPr>
            <p:nvPr userDrawn="1"/>
          </p:nvSpPr>
          <p:spPr bwMode="gray">
            <a:xfrm>
              <a:off x="6242536" y="18579"/>
              <a:ext cx="1143000" cy="746125"/>
            </a:xfrm>
            <a:prstGeom prst="parallelogram">
              <a:avLst>
                <a:gd name="adj" fmla="val 46362"/>
              </a:avLst>
            </a:prstGeom>
            <a:blipFill dpi="0" rotWithShape="1">
              <a:blip r:embed="rId12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gray">
            <a:xfrm rot="10800000">
              <a:off x="7199500" y="44625"/>
              <a:ext cx="1323975" cy="7461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blipFill dpi="0" rotWithShape="1">
              <a:blip r:embed="rId13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7" name="Freeform 14"/>
            <p:cNvSpPr/>
            <p:nvPr/>
          </p:nvSpPr>
          <p:spPr bwMode="gray">
            <a:xfrm>
              <a:off x="8316416" y="0"/>
              <a:ext cx="993775" cy="746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672"/>
                </a:cxn>
                <a:cxn ang="0">
                  <a:pos x="793" y="672"/>
                </a:cxn>
                <a:cxn ang="0">
                  <a:pos x="793" y="0"/>
                </a:cxn>
                <a:cxn ang="0">
                  <a:pos x="0" y="0"/>
                </a:cxn>
              </a:cxnLst>
              <a:rect l="0" t="0" r="r" b="b"/>
              <a:pathLst>
                <a:path w="793" h="672">
                  <a:moveTo>
                    <a:pt x="0" y="0"/>
                  </a:moveTo>
                  <a:lnTo>
                    <a:pt x="265" y="672"/>
                  </a:lnTo>
                  <a:lnTo>
                    <a:pt x="793" y="672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4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43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7" r:id="rId8"/>
    <p:sldLayoutId id="2147483898" r:id="rId9"/>
    <p:sldLayoutId id="2147483899" r:id="rId10"/>
  </p:sldLayoutIdLst>
  <p:transition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ct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/>
          </a:bodyPr>
          <a:lstStyle>
            <a:lvl1pPr algn="r">
              <a:defRPr sz="1000">
                <a:ea typeface="굴림"/>
              </a:defRPr>
            </a:lvl1pPr>
          </a:lstStyle>
          <a:p>
            <a:pPr eaLnBrk="1" hangingPunct="1">
              <a:defRPr lang="ko-KR" altLang="en-US"/>
            </a:pPr>
            <a:fld id="{BAC30FED-14F8-426E-8EA0-F7445D65AC12}" type="slidenum">
              <a:rPr lang="en-US" altLang="ko-KR">
                <a:solidFill>
                  <a:srgbClr val="000000"/>
                </a:solidFill>
                <a:latin typeface="Arial"/>
              </a:rPr>
              <a:pPr eaLnBrk="1" hangingPunct="1">
                <a:defRPr lang="ko-KR" altLang="en-US"/>
              </a:pPr>
              <a:t>‹#›</a:t>
            </a:fld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77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969696">
                  <a:alpha val="6000"/>
                </a:srgbClr>
              </a:gs>
              <a:gs pos="100000">
                <a:schemeClr val="hlink">
                  <a:gamma/>
                  <a:tint val="69800"/>
                  <a:invGamma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>
            <a:normAutofit fontScale="25000" lnSpcReduction="20000"/>
          </a:bodyPr>
          <a:lstStyle/>
          <a:p>
            <a:pPr eaLnBrk="1" hangingPunct="1">
              <a:defRPr lang="ko-KR" altLang="en-US"/>
            </a:pPr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372200" y="-4239"/>
            <a:ext cx="2721967" cy="696936"/>
            <a:chOff x="5972175" y="-13205"/>
            <a:chExt cx="3338016" cy="874713"/>
          </a:xfrm>
        </p:grpSpPr>
        <p:grpSp>
          <p:nvGrpSpPr>
            <p:cNvPr id="24" name="Group 16"/>
            <p:cNvGrpSpPr/>
            <p:nvPr/>
          </p:nvGrpSpPr>
          <p:grpSpPr>
            <a:xfrm>
              <a:off x="5972175" y="-13205"/>
              <a:ext cx="3194050" cy="874713"/>
              <a:chOff x="1152" y="1963"/>
              <a:chExt cx="4560" cy="1274"/>
            </a:xfrm>
          </p:grpSpPr>
          <p:sp>
            <p:nvSpPr>
              <p:cNvPr id="28" name="AutoShape 17"/>
              <p:cNvSpPr>
                <a:spLocks noChangeArrowheads="1"/>
              </p:cNvSpPr>
              <p:nvPr userDrawn="1"/>
            </p:nvSpPr>
            <p:spPr bwMode="gray">
              <a:xfrm>
                <a:off x="1152" y="1968"/>
                <a:ext cx="2064" cy="1269"/>
              </a:xfrm>
              <a:prstGeom prst="parallelogram">
                <a:avLst>
                  <a:gd name="adj" fmla="val 42477"/>
                </a:avLst>
              </a:pr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29" name="AutoShape 18"/>
              <p:cNvSpPr>
                <a:spLocks noChangeArrowheads="1"/>
              </p:cNvSpPr>
              <p:nvPr userDrawn="1"/>
            </p:nvSpPr>
            <p:spPr bwMode="gray">
              <a:xfrm rot="10800000">
                <a:off x="2784" y="1968"/>
                <a:ext cx="2112" cy="1269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30" name="Freeform 19"/>
              <p:cNvSpPr/>
              <p:nvPr userDrawn="1"/>
            </p:nvSpPr>
            <p:spPr bwMode="gray">
              <a:xfrm>
                <a:off x="4458" y="1963"/>
                <a:ext cx="1254" cy="12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4" y="1269"/>
                  </a:cxn>
                  <a:cxn ang="0">
                    <a:pos x="1254" y="1270"/>
                  </a:cxn>
                  <a:cxn ang="0">
                    <a:pos x="1251" y="1"/>
                  </a:cxn>
                  <a:cxn ang="0">
                    <a:pos x="0" y="0"/>
                  </a:cxn>
                </a:cxnLst>
                <a:rect l="0" t="0" r="r" b="b"/>
                <a:pathLst>
                  <a:path w="1254" h="1270">
                    <a:moveTo>
                      <a:pt x="0" y="0"/>
                    </a:moveTo>
                    <a:lnTo>
                      <a:pt x="514" y="1269"/>
                    </a:lnTo>
                    <a:lnTo>
                      <a:pt x="1254" y="1270"/>
                    </a:lnTo>
                    <a:lnTo>
                      <a:pt x="125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eaLnBrk="1" hangingPunct="1">
                  <a:defRPr lang="ko-KR" altLang="en-US"/>
                </a:pPr>
                <a:endParaRPr lang="ko-KR" altLang="en-US">
                  <a:solidFill>
                    <a:srgbClr val="000000"/>
                  </a:solidFill>
                  <a:latin typeface="Arial"/>
                  <a:ea typeface="+mn-ea"/>
                </a:endParaRPr>
              </a:p>
            </p:txBody>
          </p:sp>
        </p:grpSp>
        <p:sp>
          <p:nvSpPr>
            <p:cNvPr id="25" name="AutoShape 12" descr="a1"/>
            <p:cNvSpPr>
              <a:spLocks noChangeArrowheads="1"/>
            </p:cNvSpPr>
            <p:nvPr userDrawn="1"/>
          </p:nvSpPr>
          <p:spPr bwMode="gray">
            <a:xfrm>
              <a:off x="6242536" y="18579"/>
              <a:ext cx="1143000" cy="746125"/>
            </a:xfrm>
            <a:prstGeom prst="parallelogram">
              <a:avLst>
                <a:gd name="adj" fmla="val 46362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gray">
            <a:xfrm rot="10800000">
              <a:off x="7199500" y="44625"/>
              <a:ext cx="1323975" cy="7461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blipFill dpi="0" rotWithShape="1">
              <a:blip r:embed="rId12"/>
              <a:srcRect/>
              <a:stretch>
                <a:fillRect/>
              </a:stretch>
            </a:blipFill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7" name="Freeform 14"/>
            <p:cNvSpPr/>
            <p:nvPr/>
          </p:nvSpPr>
          <p:spPr bwMode="gray">
            <a:xfrm>
              <a:off x="8316416" y="0"/>
              <a:ext cx="993775" cy="746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672"/>
                </a:cxn>
                <a:cxn ang="0">
                  <a:pos x="793" y="672"/>
                </a:cxn>
                <a:cxn ang="0">
                  <a:pos x="793" y="0"/>
                </a:cxn>
                <a:cxn ang="0">
                  <a:pos x="0" y="0"/>
                </a:cxn>
              </a:cxnLst>
              <a:rect l="0" t="0" r="r" b="b"/>
              <a:pathLst>
                <a:path w="793" h="672">
                  <a:moveTo>
                    <a:pt x="0" y="0"/>
                  </a:moveTo>
                  <a:lnTo>
                    <a:pt x="265" y="672"/>
                  </a:lnTo>
                  <a:lnTo>
                    <a:pt x="793" y="672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3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 eaLnBrk="1" hangingPunct="1">
                <a:defRPr lang="ko-KR" altLang="en-US"/>
              </a:pPr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16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11" r:id="rId7"/>
    <p:sldLayoutId id="2147483912" r:id="rId8"/>
    <p:sldLayoutId id="2147483913" r:id="rId9"/>
  </p:sldLayoutIdLst>
  <p:transition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92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1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097" r:id="rId13"/>
    <p:sldLayoutId id="2147484098" r:id="rId14"/>
    <p:sldLayoutId id="2147484099" r:id="rId15"/>
    <p:sldLayoutId id="2147484100" r:id="rId16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5BFA2158-1535-4FD8-828A-5D52FC1BB8B5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1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10" Type="http://schemas.openxmlformats.org/officeDocument/2006/relationships/image" Target="../media/image87.gif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gif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5.png"/><Relationship Id="rId7" Type="http://schemas.openxmlformats.org/officeDocument/2006/relationships/image" Target="../media/image98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7.gif"/><Relationship Id="rId11" Type="http://schemas.openxmlformats.org/officeDocument/2006/relationships/image" Target="../media/image102.jpeg"/><Relationship Id="rId5" Type="http://schemas.openxmlformats.org/officeDocument/2006/relationships/image" Target="../media/image97.jpeg"/><Relationship Id="rId10" Type="http://schemas.openxmlformats.org/officeDocument/2006/relationships/image" Target="../media/image101.jpeg"/><Relationship Id="rId4" Type="http://schemas.openxmlformats.org/officeDocument/2006/relationships/image" Target="../media/image96.png"/><Relationship Id="rId9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7.gif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1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8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647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4941168"/>
            <a:ext cx="3204356" cy="432048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endParaRPr lang="en-US" altLang="ko-KR" sz="2400" spc="-148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3290"/>
              </p:ext>
            </p:extLst>
          </p:nvPr>
        </p:nvGraphicFramePr>
        <p:xfrm>
          <a:off x="539552" y="1916832"/>
          <a:ext cx="7669530" cy="2787042"/>
        </p:xfrm>
        <a:graphic>
          <a:graphicData uri="http://schemas.openxmlformats.org/drawingml/2006/table">
            <a:tbl>
              <a:tblPr firstRow="1" bandRow="1"/>
              <a:tblGrid>
                <a:gridCol w="766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1919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두류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豆類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재배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콩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팥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땅콩 등  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8601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4400" kern="1200" spc="-136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44">
                <a:tc>
                  <a:txBody>
                    <a:bodyPr/>
                    <a:lstStyle/>
                    <a:p>
                      <a:pPr marL="0" algn="just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en-US" sz="1800" kern="1200" spc="-148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38" name="제목 1"/>
          <p:cNvSpPr>
            <a:spLocks noGrp="1"/>
          </p:cNvSpPr>
          <p:nvPr>
            <p:ph type="ctrTitle"/>
          </p:nvPr>
        </p:nvSpPr>
        <p:spPr>
          <a:xfrm>
            <a:off x="-360548" y="188641"/>
            <a:ext cx="9037004" cy="504056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                             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5.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콩의 생리적 특성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AE66D-EDB3-44EF-8D4E-2394719D15E7}"/>
              </a:ext>
            </a:extLst>
          </p:cNvPr>
          <p:cNvSpPr/>
          <p:nvPr/>
        </p:nvSpPr>
        <p:spPr bwMode="auto">
          <a:xfrm>
            <a:off x="1105046" y="3657381"/>
            <a:ext cx="7196317" cy="24172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콩은 어떤 토양에서도 비교적 잘 적응하는 작물임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88900" indent="-889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다수확을 목적으로 할 때에는 토양조건이 크게 좌우함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표면 토양층이 깊고 토양수분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보유력이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좋으며 물 빠짐이 좋고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토양산도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(pH) 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6.5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내외로 산성보다는 중성토양이 좋음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석회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칼리의 함량이 높고 토성은 사양토이나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양토가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적지임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120C-0638-4329-839A-1216663D9FF9}"/>
              </a:ext>
            </a:extLst>
          </p:cNvPr>
          <p:cNvSpPr/>
          <p:nvPr/>
        </p:nvSpPr>
        <p:spPr bwMode="auto">
          <a:xfrm>
            <a:off x="1105046" y="1506323"/>
            <a:ext cx="7196317" cy="133370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시간 일장조건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30~35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후 개화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88900" indent="-889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16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시간의 일장 조건에서는 개화불가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210408-EE48-4673-BA85-F07D413B669E}"/>
              </a:ext>
            </a:extLst>
          </p:cNvPr>
          <p:cNvGrpSpPr/>
          <p:nvPr/>
        </p:nvGrpSpPr>
        <p:grpSpPr>
          <a:xfrm>
            <a:off x="842637" y="1266395"/>
            <a:ext cx="4134805" cy="401638"/>
            <a:chOff x="328213" y="-437776"/>
            <a:chExt cx="4319987" cy="401638"/>
          </a:xfrm>
        </p:grpSpPr>
        <p:grpSp>
          <p:nvGrpSpPr>
            <p:cNvPr id="10" name="그룹 40">
              <a:extLst>
                <a:ext uri="{FF2B5EF4-FFF2-40B4-BE49-F238E27FC236}">
                  <a16:creationId xmlns:a16="http://schemas.microsoft.com/office/drawing/2014/main" id="{52A242B9-97FB-4E1C-A2DF-24EE586A3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12" name="모서리가 둥근 직사각형 9">
                <a:extLst>
                  <a:ext uri="{FF2B5EF4-FFF2-40B4-BE49-F238E27FC236}">
                    <a16:creationId xmlns:a16="http://schemas.microsoft.com/office/drawing/2014/main" id="{D8C8F182-F18D-487A-A471-009F0E01BC58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/>
              </a:p>
            </p:txBody>
          </p:sp>
          <p:sp>
            <p:nvSpPr>
              <p:cNvPr id="13" name="모서리가 둥근 직사각형 10">
                <a:extLst>
                  <a:ext uri="{FF2B5EF4-FFF2-40B4-BE49-F238E27FC236}">
                    <a16:creationId xmlns:a16="http://schemas.microsoft.com/office/drawing/2014/main" id="{B2600729-B108-4632-BA65-25805EA37A86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콩은 전형적인 단일성 작물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" name="AutoShape 24">
              <a:extLst>
                <a:ext uri="{FF2B5EF4-FFF2-40B4-BE49-F238E27FC236}">
                  <a16:creationId xmlns:a16="http://schemas.microsoft.com/office/drawing/2014/main" id="{99E951F7-4DF7-4B40-80CD-0E1405869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0"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E47484-5F54-4411-8722-586F59871EB2}"/>
              </a:ext>
            </a:extLst>
          </p:cNvPr>
          <p:cNvGrpSpPr/>
          <p:nvPr/>
        </p:nvGrpSpPr>
        <p:grpSpPr>
          <a:xfrm>
            <a:off x="842637" y="3321050"/>
            <a:ext cx="4134805" cy="401638"/>
            <a:chOff x="328213" y="-437776"/>
            <a:chExt cx="4319987" cy="401638"/>
          </a:xfrm>
        </p:grpSpPr>
        <p:grpSp>
          <p:nvGrpSpPr>
            <p:cNvPr id="15" name="그룹 40">
              <a:extLst>
                <a:ext uri="{FF2B5EF4-FFF2-40B4-BE49-F238E27FC236}">
                  <a16:creationId xmlns:a16="http://schemas.microsoft.com/office/drawing/2014/main" id="{40FDC645-37B1-488B-860F-DC4852F4C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17" name="모서리가 둥근 직사각형 9">
                <a:extLst>
                  <a:ext uri="{FF2B5EF4-FFF2-40B4-BE49-F238E27FC236}">
                    <a16:creationId xmlns:a16="http://schemas.microsoft.com/office/drawing/2014/main" id="{812D34B6-FF60-4890-A629-BC0F4EAF91C8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/>
              </a:p>
            </p:txBody>
          </p:sp>
          <p:sp>
            <p:nvSpPr>
              <p:cNvPr id="18" name="모서리가 둥근 직사각형 10">
                <a:extLst>
                  <a:ext uri="{FF2B5EF4-FFF2-40B4-BE49-F238E27FC236}">
                    <a16:creationId xmlns:a16="http://schemas.microsoft.com/office/drawing/2014/main" id="{08071CBA-7C30-481A-A4BE-5011A4ECB30E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토양조건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6" name="AutoShape 24">
              <a:extLst>
                <a:ext uri="{FF2B5EF4-FFF2-40B4-BE49-F238E27FC236}">
                  <a16:creationId xmlns:a16="http://schemas.microsoft.com/office/drawing/2014/main" id="{A8F6CF58-C79E-4D81-A9D4-6251E2AFE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kumimoji="0"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6.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 생육환경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93053"/>
            <a:ext cx="7374721" cy="23643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콩의 파종기와 수확기를 결정하는 가장 중요한 요인은 온도의 계절적 변화로 경제적인 생산을 위해서는 적산온도가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2,500~3,000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℃가 되어야 개화 결실이 됨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출아일수를 고려할 때 평균기온이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 이상이 되어야 파종가능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파종기의 폭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4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월 하순부터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월 초순까지 가능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파종기의 폭이 넓은 것이 콩의 특성으로 작부체계상 유리한 작물임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424171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콩 적정 생육환경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C5C73C8-8C8E-4761-82C1-01FF6051C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03648"/>
              </p:ext>
            </p:extLst>
          </p:nvPr>
        </p:nvGraphicFramePr>
        <p:xfrm>
          <a:off x="884639" y="4261381"/>
          <a:ext cx="7374721" cy="11945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6620">
                  <a:extLst>
                    <a:ext uri="{9D8B030D-6E8A-4147-A177-3AD203B41FA5}">
                      <a16:colId xmlns:a16="http://schemas.microsoft.com/office/drawing/2014/main" val="3936843267"/>
                    </a:ext>
                  </a:extLst>
                </a:gridCol>
                <a:gridCol w="1131556">
                  <a:extLst>
                    <a:ext uri="{9D8B030D-6E8A-4147-A177-3AD203B41FA5}">
                      <a16:colId xmlns:a16="http://schemas.microsoft.com/office/drawing/2014/main" val="1377940232"/>
                    </a:ext>
                  </a:extLst>
                </a:gridCol>
                <a:gridCol w="919388">
                  <a:extLst>
                    <a:ext uri="{9D8B030D-6E8A-4147-A177-3AD203B41FA5}">
                      <a16:colId xmlns:a16="http://schemas.microsoft.com/office/drawing/2014/main" val="2074602535"/>
                    </a:ext>
                  </a:extLst>
                </a:gridCol>
                <a:gridCol w="1352561">
                  <a:extLst>
                    <a:ext uri="{9D8B030D-6E8A-4147-A177-3AD203B41FA5}">
                      <a16:colId xmlns:a16="http://schemas.microsoft.com/office/drawing/2014/main" val="2446720428"/>
                    </a:ext>
                  </a:extLst>
                </a:gridCol>
                <a:gridCol w="1768055">
                  <a:extLst>
                    <a:ext uri="{9D8B030D-6E8A-4147-A177-3AD203B41FA5}">
                      <a16:colId xmlns:a16="http://schemas.microsoft.com/office/drawing/2014/main" val="2588889197"/>
                    </a:ext>
                  </a:extLst>
                </a:gridCol>
                <a:gridCol w="1346541">
                  <a:extLst>
                    <a:ext uri="{9D8B030D-6E8A-4147-A177-3AD203B41FA5}">
                      <a16:colId xmlns:a16="http://schemas.microsoft.com/office/drawing/2014/main" val="2533651450"/>
                    </a:ext>
                  </a:extLst>
                </a:gridCol>
              </a:tblGrid>
              <a:tr h="46851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+mj-ea"/>
                          <a:ea typeface="+mj-ea"/>
                        </a:rPr>
                        <a:t>평균기온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403389"/>
                  </a:ext>
                </a:extLst>
              </a:tr>
              <a:tr h="3629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10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℃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12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℃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16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℃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20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℃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22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℃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36416"/>
                  </a:ext>
                </a:extLst>
              </a:tr>
              <a:tr h="36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출아일수</a:t>
                      </a:r>
                      <a:endParaRPr lang="en-US" altLang="ko-KR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19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13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3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77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7.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재배양식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작부체계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8A676"/>
                </a:solidFill>
                <a:latin typeface="+mj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8A676"/>
              </a:solidFill>
              <a:latin typeface="+mj-ea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954279" y="1478192"/>
            <a:ext cx="7374721" cy="73705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봄작물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여름작물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동계작물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여름작물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815001" y="1209310"/>
            <a:ext cx="4798189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이모작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앞그루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+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뒷그루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고려한 재배양식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05E21C-3F5C-4EF1-A56D-3E6F20B8069F}"/>
              </a:ext>
            </a:extLst>
          </p:cNvPr>
          <p:cNvGrpSpPr/>
          <p:nvPr/>
        </p:nvGrpSpPr>
        <p:grpSpPr>
          <a:xfrm>
            <a:off x="127134" y="2741544"/>
            <a:ext cx="8889733" cy="3607488"/>
            <a:chOff x="196055" y="1982431"/>
            <a:chExt cx="8889733" cy="3607488"/>
          </a:xfrm>
        </p:grpSpPr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EFA3703D-80F1-4C67-B4CD-F7924683E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4224" y="3010583"/>
              <a:ext cx="3808746" cy="360103"/>
              <a:chOff x="2304" y="1200"/>
              <a:chExt cx="3102" cy="774"/>
            </a:xfrm>
          </p:grpSpPr>
          <p:sp>
            <p:nvSpPr>
              <p:cNvPr id="34" name="AutoShape 7">
                <a:extLst>
                  <a:ext uri="{FF2B5EF4-FFF2-40B4-BE49-F238E27FC236}">
                    <a16:creationId xmlns:a16="http://schemas.microsoft.com/office/drawing/2014/main" id="{793200B7-2B43-4EFC-871B-C982F2C281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201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FF99FF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5" name="AutoShape 8">
                <a:extLst>
                  <a:ext uri="{FF2B5EF4-FFF2-40B4-BE49-F238E27FC236}">
                    <a16:creationId xmlns:a16="http://schemas.microsoft.com/office/drawing/2014/main" id="{B7DE34FF-BCB3-4F40-B5AD-B7BBC317F6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66" cy="205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115CB5D6-5E87-4348-A11A-810E8BF3BC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4224" y="3415519"/>
              <a:ext cx="3808746" cy="360103"/>
              <a:chOff x="2304" y="1200"/>
              <a:chExt cx="3102" cy="774"/>
            </a:xfrm>
          </p:grpSpPr>
          <p:sp>
            <p:nvSpPr>
              <p:cNvPr id="32" name="AutoShape 7">
                <a:extLst>
                  <a:ext uri="{FF2B5EF4-FFF2-40B4-BE49-F238E27FC236}">
                    <a16:creationId xmlns:a16="http://schemas.microsoft.com/office/drawing/2014/main" id="{42485853-0F8A-4CCF-89A3-6B9A87E259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201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FF99FF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AutoShape 8">
                <a:extLst>
                  <a:ext uri="{FF2B5EF4-FFF2-40B4-BE49-F238E27FC236}">
                    <a16:creationId xmlns:a16="http://schemas.microsoft.com/office/drawing/2014/main" id="{8E4C027E-2138-47D3-8822-FDF8FA1157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66" cy="205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EEE9BB7E-2F28-4BE1-AE13-16E1B04B91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4224" y="4234934"/>
              <a:ext cx="3808746" cy="360103"/>
              <a:chOff x="2304" y="1200"/>
              <a:chExt cx="3116" cy="774"/>
            </a:xfrm>
          </p:grpSpPr>
          <p:sp>
            <p:nvSpPr>
              <p:cNvPr id="30" name="AutoShape 7">
                <a:extLst>
                  <a:ext uri="{FF2B5EF4-FFF2-40B4-BE49-F238E27FC236}">
                    <a16:creationId xmlns:a16="http://schemas.microsoft.com/office/drawing/2014/main" id="{DFCC6B5C-D65A-4190-9DA0-9EC3252B9E6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49" y="1200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AutoShape 8">
                <a:extLst>
                  <a:ext uri="{FF2B5EF4-FFF2-40B4-BE49-F238E27FC236}">
                    <a16:creationId xmlns:a16="http://schemas.microsoft.com/office/drawing/2014/main" id="{436678A1-E2CD-4AB4-AED3-28B0052E95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48" cy="210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ECBE81AB-1CAB-48FF-895B-66E938FEE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1216" y="4640159"/>
              <a:ext cx="3808746" cy="360103"/>
              <a:chOff x="2304" y="1200"/>
              <a:chExt cx="3102" cy="774"/>
            </a:xfrm>
          </p:grpSpPr>
          <p:sp>
            <p:nvSpPr>
              <p:cNvPr id="28" name="AutoShape 7">
                <a:extLst>
                  <a:ext uri="{FF2B5EF4-FFF2-40B4-BE49-F238E27FC236}">
                    <a16:creationId xmlns:a16="http://schemas.microsoft.com/office/drawing/2014/main" id="{0EC91E4E-C429-4122-AC47-6B82B31839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199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FF99FF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9" name="AutoShape 8">
                <a:extLst>
                  <a:ext uri="{FF2B5EF4-FFF2-40B4-BE49-F238E27FC236}">
                    <a16:creationId xmlns:a16="http://schemas.microsoft.com/office/drawing/2014/main" id="{FD4FD693-66B7-4A18-9885-7801AEB37F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66" cy="205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1902F58E-79C7-4F66-9A65-592F8886F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2900" y="3829998"/>
              <a:ext cx="3808746" cy="360103"/>
              <a:chOff x="2304" y="1200"/>
              <a:chExt cx="3102" cy="774"/>
            </a:xfrm>
          </p:grpSpPr>
          <p:sp>
            <p:nvSpPr>
              <p:cNvPr id="26" name="AutoShape 7">
                <a:extLst>
                  <a:ext uri="{FF2B5EF4-FFF2-40B4-BE49-F238E27FC236}">
                    <a16:creationId xmlns:a16="http://schemas.microsoft.com/office/drawing/2014/main" id="{0E90369D-1AB2-4287-ACC6-D2AAF04B4D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200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7" name="AutoShape 8">
                <a:extLst>
                  <a:ext uri="{FF2B5EF4-FFF2-40B4-BE49-F238E27FC236}">
                    <a16:creationId xmlns:a16="http://schemas.microsoft.com/office/drawing/2014/main" id="{3404B9C8-103F-4548-B9BA-C6357744C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48" cy="210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5992F5B1-F07D-4584-9E00-0FA263B78A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2825" y="2623580"/>
              <a:ext cx="3808746" cy="360103"/>
              <a:chOff x="2304" y="1200"/>
              <a:chExt cx="3102" cy="774"/>
            </a:xfrm>
          </p:grpSpPr>
          <p:sp>
            <p:nvSpPr>
              <p:cNvPr id="24" name="AutoShape 7">
                <a:extLst>
                  <a:ext uri="{FF2B5EF4-FFF2-40B4-BE49-F238E27FC236}">
                    <a16:creationId xmlns:a16="http://schemas.microsoft.com/office/drawing/2014/main" id="{383F60D8-FD99-4D18-A88E-681E8329E5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200"/>
                <a:ext cx="3072" cy="775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tint val="21180"/>
                      <a:invGamma/>
                    </a:schemeClr>
                  </a:gs>
                </a:gsLst>
                <a:lin ang="0" scaled="1"/>
              </a:gradFill>
              <a:ln w="38100">
                <a:noFill/>
                <a:round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5" name="AutoShape 8">
                <a:extLst>
                  <a:ext uri="{FF2B5EF4-FFF2-40B4-BE49-F238E27FC236}">
                    <a16:creationId xmlns:a16="http://schemas.microsoft.com/office/drawing/2014/main" id="{D528C1EE-E1C2-4F3E-9465-2C3CFBF437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04" y="1488"/>
                <a:ext cx="148" cy="210"/>
              </a:xfrm>
              <a:prstGeom prst="rightArrow">
                <a:avLst>
                  <a:gd name="adj1" fmla="val 50000"/>
                  <a:gd name="adj2" fmla="val 58333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latinLnBrk="0" hangingPunct="1"/>
                <a:endParaRPr kumimoji="0"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02">
              <a:extLst>
                <a:ext uri="{FF2B5EF4-FFF2-40B4-BE49-F238E27FC236}">
                  <a16:creationId xmlns:a16="http://schemas.microsoft.com/office/drawing/2014/main" id="{2A5AF6F8-B2F0-406F-893A-C18D6095D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1058" y="5268767"/>
              <a:ext cx="14401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 dirty="0">
                  <a:latin typeface="+mj-ea"/>
                  <a:ea typeface="+mj-ea"/>
                </a:rPr>
                <a:t>소 득</a:t>
              </a:r>
              <a:r>
                <a:rPr kumimoji="0" lang="en-US" altLang="ko-KR" sz="1200" dirty="0">
                  <a:latin typeface="+mj-ea"/>
                  <a:ea typeface="+mj-ea"/>
                </a:rPr>
                <a:t>(</a:t>
              </a:r>
              <a:r>
                <a:rPr kumimoji="0" lang="ko-KR" altLang="en-US" sz="1200" dirty="0">
                  <a:latin typeface="+mj-ea"/>
                  <a:ea typeface="+mj-ea"/>
                </a:rPr>
                <a:t>천원</a:t>
              </a:r>
              <a:r>
                <a:rPr kumimoji="0" lang="en-US" altLang="ko-KR" sz="1200" dirty="0">
                  <a:latin typeface="+mj-ea"/>
                  <a:ea typeface="+mj-ea"/>
                </a:rPr>
                <a:t>/10a</a:t>
              </a:r>
              <a:r>
                <a:rPr kumimoji="0" lang="en-US" altLang="ko-KR" sz="1400" dirty="0">
                  <a:latin typeface="+mj-ea"/>
                  <a:ea typeface="+mj-ea"/>
                </a:rPr>
                <a:t>)</a:t>
              </a:r>
              <a:endParaRPr kumimoji="0" lang="ko-KR" altLang="en-US" sz="1400" dirty="0">
                <a:latin typeface="+mj-ea"/>
                <a:ea typeface="+mj-ea"/>
              </a:endParaRPr>
            </a:p>
          </p:txBody>
        </p:sp>
        <p:graphicFrame>
          <p:nvGraphicFramePr>
            <p:cNvPr id="16" name="차트 104">
              <a:extLst>
                <a:ext uri="{FF2B5EF4-FFF2-40B4-BE49-F238E27FC236}">
                  <a16:creationId xmlns:a16="http://schemas.microsoft.com/office/drawing/2014/main" id="{9DD2F17A-41E1-435F-8D91-66966DBBC43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96101544"/>
                </p:ext>
              </p:extLst>
            </p:nvPr>
          </p:nvGraphicFramePr>
          <p:xfrm>
            <a:off x="327681" y="2023505"/>
            <a:ext cx="4961234" cy="3372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4962574" imgH="3371380" progId="Excel.Chart.8">
                    <p:embed/>
                  </p:oleObj>
                </mc:Choice>
                <mc:Fallback>
                  <p:oleObj r:id="rId2" imgW="4962574" imgH="3371380" progId="Excel.Chart.8">
                    <p:embed/>
                    <p:pic>
                      <p:nvPicPr>
                        <p:cNvPr id="173071" name="차트 104">
                          <a:extLst>
                            <a:ext uri="{FF2B5EF4-FFF2-40B4-BE49-F238E27FC236}">
                              <a16:creationId xmlns:a16="http://schemas.microsoft.com/office/drawing/2014/main" id="{C0D62EF8-F670-4E02-9380-A99750EA8D1B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81" y="2023505"/>
                          <a:ext cx="4961234" cy="3372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13">
              <a:extLst>
                <a:ext uri="{FF2B5EF4-FFF2-40B4-BE49-F238E27FC236}">
                  <a16:creationId xmlns:a16="http://schemas.microsoft.com/office/drawing/2014/main" id="{BEACA862-D29F-4D7D-8EAE-4FBEF85B6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8738" y="2649960"/>
              <a:ext cx="33290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봄감자 수확이 </a:t>
              </a:r>
              <a:r>
                <a:rPr kumimoji="0" lang="en-US" altLang="ko-KR" sz="1400">
                  <a:latin typeface="+mj-ea"/>
                  <a:ea typeface="+mj-ea"/>
                </a:rPr>
                <a:t>6</a:t>
              </a:r>
              <a:r>
                <a:rPr kumimoji="0" lang="ko-KR" altLang="en-US" sz="1400">
                  <a:latin typeface="+mj-ea"/>
                  <a:ea typeface="+mj-ea"/>
                </a:rPr>
                <a:t>월 하순까지 가능 지역 </a:t>
              </a:r>
              <a:endParaRPr kumimoji="0" lang="en-US" altLang="ko-KR" sz="1400">
                <a:latin typeface="+mj-ea"/>
                <a:ea typeface="+mj-ea"/>
              </a:endParaRP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718678D1-4E58-44BE-B731-61BC28EC7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027" y="3831278"/>
              <a:ext cx="3572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담배 재배 후 </a:t>
              </a:r>
              <a:r>
                <a:rPr kumimoji="0" lang="en-US" altLang="ko-KR" sz="1400">
                  <a:latin typeface="+mj-ea"/>
                  <a:ea typeface="+mj-ea"/>
                </a:rPr>
                <a:t>7</a:t>
              </a:r>
              <a:r>
                <a:rPr kumimoji="0" lang="ko-KR" altLang="en-US" sz="1400">
                  <a:latin typeface="+mj-ea"/>
                  <a:ea typeface="+mj-ea"/>
                </a:rPr>
                <a:t>월 중순까지 콩 파종이 중요 </a:t>
              </a:r>
              <a:endParaRPr kumimoji="0" lang="en-US" altLang="ko-KR" sz="1400">
                <a:latin typeface="+mj-ea"/>
                <a:ea typeface="+mj-ea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14C92D52-9E6E-41B2-BF0C-D49CD9F3C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526" y="3028516"/>
              <a:ext cx="3497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남부지역  주 작부체계</a:t>
              </a:r>
              <a:r>
                <a:rPr kumimoji="0" lang="en-US" altLang="ko-KR" sz="1400">
                  <a:latin typeface="+mj-ea"/>
                  <a:ea typeface="+mj-ea"/>
                </a:rPr>
                <a:t>, </a:t>
              </a:r>
              <a:r>
                <a:rPr kumimoji="0" lang="ko-KR" altLang="en-US" sz="1400">
                  <a:latin typeface="+mj-ea"/>
                  <a:ea typeface="+mj-ea"/>
                </a:rPr>
                <a:t>품종 선택이 중요  </a:t>
              </a:r>
            </a:p>
          </p:txBody>
        </p:sp>
        <p:sp>
          <p:nvSpPr>
            <p:cNvPr id="20" name="TextBox 116">
              <a:extLst>
                <a:ext uri="{FF2B5EF4-FFF2-40B4-BE49-F238E27FC236}">
                  <a16:creationId xmlns:a16="http://schemas.microsoft.com/office/drawing/2014/main" id="{C2C49096-268D-4C10-BD19-AF1B6A414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915" y="3436156"/>
              <a:ext cx="3838873" cy="3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단기성 품종 선택 필수</a:t>
              </a:r>
              <a:r>
                <a:rPr kumimoji="0" lang="en-US" altLang="ko-KR" sz="1400">
                  <a:latin typeface="+mj-ea"/>
                  <a:ea typeface="+mj-ea"/>
                </a:rPr>
                <a:t>(</a:t>
              </a:r>
              <a:r>
                <a:rPr kumimoji="0" lang="ko-KR" altLang="en-US" sz="1400">
                  <a:latin typeface="+mj-ea"/>
                  <a:ea typeface="+mj-ea"/>
                </a:rPr>
                <a:t>생육기간 </a:t>
              </a:r>
              <a:r>
                <a:rPr kumimoji="0" lang="en-US" altLang="ko-KR" sz="1400">
                  <a:latin typeface="+mj-ea"/>
                  <a:ea typeface="+mj-ea"/>
                </a:rPr>
                <a:t>100</a:t>
              </a:r>
              <a:r>
                <a:rPr kumimoji="0" lang="ko-KR" altLang="en-US" sz="1400">
                  <a:latin typeface="+mj-ea"/>
                  <a:ea typeface="+mj-ea"/>
                </a:rPr>
                <a:t>일 내외</a:t>
              </a:r>
              <a:r>
                <a:rPr kumimoji="0" lang="en-US" altLang="ko-KR" sz="1400"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7A537882-1CE5-4956-90ED-389D21434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154" y="4667058"/>
              <a:ext cx="383627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전국 가능</a:t>
              </a:r>
              <a:r>
                <a:rPr kumimoji="0" lang="en-US" altLang="ko-KR" sz="1400">
                  <a:latin typeface="+mj-ea"/>
                  <a:ea typeface="+mj-ea"/>
                </a:rPr>
                <a:t>, </a:t>
              </a:r>
              <a:r>
                <a:rPr kumimoji="0" lang="en-US" altLang="ko-KR" sz="1200">
                  <a:latin typeface="+mj-ea"/>
                  <a:ea typeface="+mj-ea"/>
                </a:rPr>
                <a:t>(</a:t>
              </a:r>
              <a:r>
                <a:rPr kumimoji="0" lang="ko-KR" altLang="en-US" sz="1200">
                  <a:latin typeface="+mj-ea"/>
                  <a:ea typeface="+mj-ea"/>
                </a:rPr>
                <a:t>남부</a:t>
              </a:r>
              <a:r>
                <a:rPr kumimoji="0" lang="en-US" altLang="ko-KR" sz="1200">
                  <a:latin typeface="+mj-ea"/>
                  <a:ea typeface="+mj-ea"/>
                </a:rPr>
                <a:t>) </a:t>
              </a:r>
              <a:r>
                <a:rPr kumimoji="0" lang="ko-KR" altLang="en-US" sz="1400">
                  <a:latin typeface="+mj-ea"/>
                  <a:ea typeface="+mj-ea"/>
                </a:rPr>
                <a:t>청보리 생산</a:t>
              </a:r>
              <a:r>
                <a:rPr kumimoji="0" lang="en-US" altLang="ko-KR" sz="1400">
                  <a:latin typeface="+mj-ea"/>
                  <a:ea typeface="+mj-ea"/>
                </a:rPr>
                <a:t>, </a:t>
              </a:r>
              <a:r>
                <a:rPr kumimoji="0" lang="ko-KR" altLang="en-US" sz="1400">
                  <a:latin typeface="+mj-ea"/>
                  <a:ea typeface="+mj-ea"/>
                </a:rPr>
                <a:t>소득수준 낮음</a:t>
              </a:r>
              <a:endParaRPr kumimoji="0" lang="en-US" altLang="ko-KR" sz="1400">
                <a:latin typeface="+mj-ea"/>
                <a:ea typeface="+mj-ea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2802D8B8-AD6D-42AA-9D87-89852B6E0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7779" y="4253213"/>
              <a:ext cx="314948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sz="1400">
                  <a:latin typeface="+mj-ea"/>
                  <a:ea typeface="+mj-ea"/>
                </a:rPr>
                <a:t>풋옥수수 육묘 재배</a:t>
              </a:r>
              <a:r>
                <a:rPr kumimoji="0" lang="en-US" altLang="ko-KR" sz="1400">
                  <a:latin typeface="+mj-ea"/>
                  <a:ea typeface="+mj-ea"/>
                </a:rPr>
                <a:t>, </a:t>
              </a:r>
              <a:r>
                <a:rPr kumimoji="0" lang="ko-KR" altLang="en-US" sz="1400">
                  <a:latin typeface="+mj-ea"/>
                  <a:ea typeface="+mj-ea"/>
                </a:rPr>
                <a:t>남부 지역 위주</a:t>
              </a:r>
              <a:endParaRPr kumimoji="0" lang="en-US" altLang="ko-KR" sz="1400">
                <a:latin typeface="+mj-ea"/>
                <a:ea typeface="+mj-ea"/>
              </a:endParaRPr>
            </a:p>
          </p:txBody>
        </p:sp>
        <p:sp>
          <p:nvSpPr>
            <p:cNvPr id="36" name="직사각형 119">
              <a:extLst>
                <a:ext uri="{FF2B5EF4-FFF2-40B4-BE49-F238E27FC236}">
                  <a16:creationId xmlns:a16="http://schemas.microsoft.com/office/drawing/2014/main" id="{23B5DE55-6718-4F01-AFEE-5737AD0C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5" y="1982431"/>
              <a:ext cx="8856858" cy="3607488"/>
            </a:xfrm>
            <a:prstGeom prst="rect">
              <a:avLst/>
            </a:prstGeom>
            <a:noFill/>
            <a:ln w="15875" algn="ctr">
              <a:solidFill>
                <a:srgbClr val="000066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endParaRPr kumimoji="0" lang="ko-KR" altLang="en-US"/>
            </a:p>
          </p:txBody>
        </p:sp>
      </p:grpSp>
      <p:sp>
        <p:nvSpPr>
          <p:cNvPr id="38" name="TextBox 31">
            <a:extLst>
              <a:ext uri="{FF2B5EF4-FFF2-40B4-BE49-F238E27FC236}">
                <a16:creationId xmlns:a16="http://schemas.microsoft.com/office/drawing/2014/main" id="{238FA67F-C20A-44AA-B786-C68A0EDBE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2340521"/>
            <a:ext cx="3591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en-US" altLang="ko-KR" sz="1400" dirty="0">
                <a:latin typeface="+mn-ea"/>
                <a:ea typeface="+mn-ea"/>
              </a:rPr>
              <a:t>&lt; </a:t>
            </a:r>
            <a:r>
              <a:rPr kumimoji="0" lang="ko-KR" altLang="en-US" sz="1400" dirty="0">
                <a:latin typeface="+mn-ea"/>
                <a:ea typeface="+mn-ea"/>
              </a:rPr>
              <a:t>콩 이모작 작부체계별 소득 비교</a:t>
            </a:r>
            <a:r>
              <a:rPr kumimoji="0" lang="en-US" altLang="ko-KR" sz="1400" dirty="0">
                <a:latin typeface="+mn-ea"/>
                <a:ea typeface="+mn-ea"/>
              </a:rPr>
              <a:t> </a:t>
            </a:r>
            <a:r>
              <a:rPr kumimoji="0" lang="ko-KR" altLang="en-US" sz="1400" dirty="0">
                <a:latin typeface="+mn-ea"/>
                <a:ea typeface="+mn-ea"/>
              </a:rPr>
              <a:t>및 재배 특성 </a:t>
            </a:r>
            <a:r>
              <a:rPr kumimoji="0" lang="en-US" altLang="ko-KR" sz="1400" dirty="0">
                <a:latin typeface="+mn-ea"/>
                <a:ea typeface="+mn-ea"/>
              </a:rPr>
              <a:t>&gt;</a:t>
            </a:r>
            <a:endParaRPr kumimoji="0"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50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8.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품종 선택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954279" y="1624833"/>
            <a:ext cx="7374721" cy="16877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품종의 고유 특성이 우수한 품종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수량성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내도복성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병해충저항성 등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재배지역에 적합한 품종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기상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토양환경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병해충 발생 상황 고려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작부체계를 고려한 품종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품종의 숙기를 고려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단기성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815001" y="1355952"/>
            <a:ext cx="4798189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재배상의 품종 선택 시 고려 사항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01D434-CDA8-42AE-B59A-9DB8FB1F8A1D}"/>
              </a:ext>
            </a:extLst>
          </p:cNvPr>
          <p:cNvSpPr/>
          <p:nvPr/>
        </p:nvSpPr>
        <p:spPr bwMode="auto">
          <a:xfrm>
            <a:off x="954279" y="4117867"/>
            <a:ext cx="7374721" cy="22029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장류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및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두부류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대립종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배꼽색이 황색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단백질 함량이 높은 품종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콩나물용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소립종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발아세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및 발아율이 높은 품종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밥밑용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혼반용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유색종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속청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당함량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높고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무름성이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좋은 품종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풋콩용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키가 작으며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콩알이 굵고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당함량이 높은 품종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40" name="그룹 40">
            <a:extLst>
              <a:ext uri="{FF2B5EF4-FFF2-40B4-BE49-F238E27FC236}">
                <a16:creationId xmlns:a16="http://schemas.microsoft.com/office/drawing/2014/main" id="{FCBD4F55-45BD-40BB-8B46-397A0914201C}"/>
              </a:ext>
            </a:extLst>
          </p:cNvPr>
          <p:cNvGrpSpPr>
            <a:grpSpLocks/>
          </p:cNvGrpSpPr>
          <p:nvPr/>
        </p:nvGrpSpPr>
        <p:grpSpPr bwMode="auto">
          <a:xfrm>
            <a:off x="815001" y="3848986"/>
            <a:ext cx="4798189" cy="401638"/>
            <a:chOff x="328958" y="980502"/>
            <a:chExt cx="1737360" cy="437215"/>
          </a:xfrm>
        </p:grpSpPr>
        <p:sp>
          <p:nvSpPr>
            <p:cNvPr id="41" name="모서리가 둥근 직사각형 9">
              <a:extLst>
                <a:ext uri="{FF2B5EF4-FFF2-40B4-BE49-F238E27FC236}">
                  <a16:creationId xmlns:a16="http://schemas.microsoft.com/office/drawing/2014/main" id="{B29BEB6E-1E69-4067-B607-F572127EC848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2" name="모서리가 둥근 직사각형 10">
              <a:extLst>
                <a:ext uri="{FF2B5EF4-FFF2-40B4-BE49-F238E27FC236}">
                  <a16:creationId xmlns:a16="http://schemas.microsoft.com/office/drawing/2014/main" id="{C2A9226C-F98A-4265-A7AE-B63EF3952F7A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용도별 품종의 요구조건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8" name="AutoShape 24">
            <a:extLst>
              <a:ext uri="{FF2B5EF4-FFF2-40B4-BE49-F238E27FC236}">
                <a16:creationId xmlns:a16="http://schemas.microsoft.com/office/drawing/2014/main" id="{2AA01A04-D038-424C-A43F-4F3FE301F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00" y="1378582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AutoShape 24">
            <a:extLst>
              <a:ext uri="{FF2B5EF4-FFF2-40B4-BE49-F238E27FC236}">
                <a16:creationId xmlns:a16="http://schemas.microsoft.com/office/drawing/2014/main" id="{A82B37C1-64ED-4C47-8873-5C3C3863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00" y="3859198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92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9.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정부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보급종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주요특성</a:t>
            </a:r>
          </a:p>
        </p:txBody>
      </p:sp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3C210691-3C5D-4D9C-AEEF-A2AC70630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10957"/>
              </p:ext>
            </p:extLst>
          </p:nvPr>
        </p:nvGraphicFramePr>
        <p:xfrm>
          <a:off x="215900" y="1227470"/>
          <a:ext cx="8712200" cy="4868864"/>
        </p:xfrm>
        <a:graphic>
          <a:graphicData uri="http://schemas.openxmlformats.org/drawingml/2006/table">
            <a:tbl>
              <a:tblPr/>
              <a:tblGrid>
                <a:gridCol w="47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0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20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9907">
                <a:tc rowSpan="2" grid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품종명</a:t>
                      </a:r>
                      <a:endParaRPr lang="ko-KR" altLang="en-US" sz="1200" kern="0" spc="5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경장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Cm)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개화기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5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성숙기</a:t>
                      </a:r>
                    </a:p>
                    <a:p>
                      <a:pPr marL="0" indent="0" algn="ctr" defTabSz="91440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200" kern="0" spc="5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5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병  저 항 성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내도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복성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100</a:t>
                      </a: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립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중</a:t>
                      </a:r>
                      <a:r>
                        <a:rPr lang="en-US" altLang="ko-KR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g)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적 응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지 역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재 배 상의  주 의 사 항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01">
                <a:tc gridSpan="2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134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자 주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134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무늬병</a:t>
                      </a:r>
                      <a:endParaRPr lang="ko-KR" altLang="en-US" sz="1200" kern="0" spc="5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불마</a:t>
                      </a:r>
                      <a:endParaRPr lang="ko-KR" altLang="en-US" sz="1200" kern="0" spc="5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름병</a:t>
                      </a:r>
                      <a:endParaRPr lang="ko-KR" altLang="en-US" sz="1200" kern="0" spc="5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FEA9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258">
                <a:tc rowSpan="6"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  <a:p>
                      <a:pPr marL="0" indent="0" algn="ctr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</a:t>
                      </a:r>
                    </a:p>
                    <a:p>
                      <a:pPr marL="0" indent="0" algn="ctr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콩</a:t>
                      </a:r>
                    </a:p>
                    <a:p>
                      <a:pPr marL="0" indent="0" algn="ctr" latin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(6)</a:t>
                      </a:r>
                      <a:endParaRPr lang="ko-KR" altLang="en-US" sz="1200" kern="0" spc="5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태광콩</a:t>
                      </a:r>
                      <a:endParaRPr lang="ko-KR" altLang="en-US" sz="1200" b="1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75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7.20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10.5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약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중강</a:t>
                      </a:r>
                      <a:endParaRPr lang="ko-KR" altLang="en-US" sz="1200" b="1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25.3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전국</a:t>
                      </a:r>
                    </a:p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제주제외</a:t>
                      </a:r>
                      <a:r>
                        <a:rPr lang="en-US" altLang="ko-KR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과도한 밀식재배 지양</a:t>
                      </a:r>
                      <a:r>
                        <a:rPr lang="en-US" altLang="ko-KR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노린재류</a:t>
                      </a: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및 </a:t>
                      </a: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콩나방</a:t>
                      </a: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방제 철저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43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풍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56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7.26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10.8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20.7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전국</a:t>
                      </a:r>
                    </a:p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제주제외</a:t>
                      </a:r>
                      <a:r>
                        <a:rPr lang="en-US" altLang="ko-KR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척박지</a:t>
                      </a: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및 만파재배시 일반품종보다 밀식하는</a:t>
                      </a:r>
                    </a:p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것이 다수확에 유리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38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56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천 상</a:t>
                      </a:r>
                      <a:endParaRPr lang="ko-KR" altLang="en-US" sz="1200" kern="0" spc="5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76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7.26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10.8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24.8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전국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도복방지를 위해 조기 파종 및 밀식 재배를 </a:t>
                      </a:r>
                      <a:endParaRPr lang="en-US" altLang="ko-KR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피함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736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대원콩</a:t>
                      </a:r>
                      <a:endParaRPr lang="ko-KR" altLang="en-US" sz="1200" b="1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78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7.25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10.10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25.6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전국</a:t>
                      </a:r>
                      <a:endParaRPr lang="en-US" altLang="ko-KR" sz="1200" b="1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중북부지방 </a:t>
                      </a:r>
                      <a:r>
                        <a:rPr lang="en-US" altLang="ko-KR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200" b="1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중순 이전 파종 준수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A8A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806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우 람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79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8.1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10.9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25.8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56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중남부</a:t>
                      </a:r>
                    </a:p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-56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-56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이모작 지대</a:t>
                      </a:r>
                      <a:r>
                        <a:rPr lang="en-US" altLang="ko-KR" sz="1200" kern="0" spc="-56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-56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6</a:t>
                      </a:r>
                      <a:r>
                        <a:rPr lang="ko-KR" altLang="en-US" sz="1200" kern="0" spc="-108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중</a:t>
                      </a:r>
                      <a:r>
                        <a:rPr lang="en-US" altLang="ko-KR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200" kern="0" spc="-108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하순 이모작 파종기에 재배가 </a:t>
                      </a:r>
                      <a:r>
                        <a:rPr lang="ko-KR" altLang="en-US" sz="1200" kern="0" spc="-108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바람직</a:t>
                      </a:r>
                      <a:endParaRPr lang="ko-KR" altLang="en-US" sz="1200" kern="0" spc="-108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174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-174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착협고</a:t>
                      </a:r>
                      <a:r>
                        <a:rPr lang="en-US" altLang="ko-KR" sz="1200" kern="0" spc="-174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-174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첫 꼬투리 높이</a:t>
                      </a:r>
                      <a:r>
                        <a:rPr lang="en-US" altLang="ko-KR" sz="1200" kern="0" spc="-174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200" kern="0" spc="-174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 높아 기계수확 적응성</a:t>
                      </a:r>
                      <a:r>
                        <a:rPr lang="ko-KR" altLang="en-US" sz="1200" kern="0" spc="-108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높음</a:t>
                      </a:r>
                      <a:endParaRPr lang="ko-KR" altLang="en-US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15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연 풍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56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7.20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9.30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25.2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경기</a:t>
                      </a:r>
                      <a:r>
                        <a:rPr lang="en-US" altLang="ko-KR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200" kern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강원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-43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일반품종 대비 밀식하는 것이 다수확에 유리</a:t>
                      </a:r>
                    </a:p>
                    <a:p>
                      <a:pPr marL="0" indent="-6350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이모작 </a:t>
                      </a:r>
                      <a:r>
                        <a:rPr lang="ko-KR" altLang="en-US" sz="1200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파종기</a:t>
                      </a: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재배 적응성은 낮음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나물콩</a:t>
                      </a:r>
                      <a:endParaRPr lang="ko-KR" altLang="en-US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latinLnBrk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(1)</a:t>
                      </a:r>
                      <a:endParaRPr lang="ko-KR" altLang="en-US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풍 산</a:t>
                      </a:r>
                    </a:p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나물콩</a:t>
                      </a:r>
                      <a:endParaRPr lang="ko-KR" altLang="en-US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60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8.2</a:t>
                      </a:r>
                    </a:p>
                  </a:txBody>
                  <a:tcPr marL="11757" marR="11757" marT="11810" marB="118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10.9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10.7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전국</a:t>
                      </a:r>
                      <a:endParaRPr lang="en-US" altLang="ko-KR" sz="1200" kern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200" kern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밀식과 다비재배는 피하는 것이 유리</a:t>
                      </a:r>
                    </a:p>
                  </a:txBody>
                  <a:tcPr marL="11757" marR="11757" marT="11810" marB="1181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8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66734444-A26C-40CE-BB7E-7713601278F8}"/>
              </a:ext>
            </a:extLst>
          </p:cNvPr>
          <p:cNvSpPr/>
          <p:nvPr/>
        </p:nvSpPr>
        <p:spPr bwMode="auto">
          <a:xfrm>
            <a:off x="840067" y="4650799"/>
            <a:ext cx="3568031" cy="1784500"/>
          </a:xfrm>
          <a:prstGeom prst="roundRect">
            <a:avLst>
              <a:gd name="adj" fmla="val 1773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16000" rIns="0" bIns="0" anchor="ctr"/>
          <a:lstStyle/>
          <a:p>
            <a:pPr marL="171450" indent="-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재식밀도와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입모율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중요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기본적으로 밀식이 유리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과도한 밀식은 도복의 원인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꼬투리 수와         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립중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감소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11">
            <a:extLst>
              <a:ext uri="{FF2B5EF4-FFF2-40B4-BE49-F238E27FC236}">
                <a16:creationId xmlns:a16="http://schemas.microsoft.com/office/drawing/2014/main" id="{617C5429-9FE6-4E2F-A608-F06F19B1A939}"/>
              </a:ext>
            </a:extLst>
          </p:cNvPr>
          <p:cNvSpPr/>
          <p:nvPr/>
        </p:nvSpPr>
        <p:spPr bwMode="auto">
          <a:xfrm>
            <a:off x="4616950" y="4650799"/>
            <a:ext cx="3568031" cy="1784499"/>
          </a:xfrm>
          <a:prstGeom prst="roundRect">
            <a:avLst>
              <a:gd name="adj" fmla="val 1773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16000" rIns="0" bIns="0" anchor="ctr"/>
          <a:lstStyle/>
          <a:p>
            <a:pPr marL="171450" indent="-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마디에 꼬투리가 달리기 때문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파종시기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재식밀도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토양비옥도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적심 등     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5725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재배기술에 영향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10.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 수량 구성요소</a:t>
            </a:r>
          </a:p>
        </p:txBody>
      </p:sp>
      <p:grpSp>
        <p:nvGrpSpPr>
          <p:cNvPr id="8" name="그룹 33">
            <a:extLst>
              <a:ext uri="{FF2B5EF4-FFF2-40B4-BE49-F238E27FC236}">
                <a16:creationId xmlns:a16="http://schemas.microsoft.com/office/drawing/2014/main" id="{9FBF9BEE-4F15-4998-BB3B-2408A605D622}"/>
              </a:ext>
            </a:extLst>
          </p:cNvPr>
          <p:cNvGrpSpPr>
            <a:grpSpLocks/>
          </p:cNvGrpSpPr>
          <p:nvPr/>
        </p:nvGrpSpPr>
        <p:grpSpPr bwMode="auto">
          <a:xfrm>
            <a:off x="810262" y="1110203"/>
            <a:ext cx="7374720" cy="546200"/>
            <a:chOff x="2858204" y="3577211"/>
            <a:chExt cx="1724648" cy="257612"/>
          </a:xfrm>
          <a:solidFill>
            <a:srgbClr val="A8A676"/>
          </a:solidFill>
        </p:grpSpPr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484D7E85-596A-4422-A54A-30B35CB1CDA2}"/>
                </a:ext>
              </a:extLst>
            </p:cNvPr>
            <p:cNvSpPr/>
            <p:nvPr/>
          </p:nvSpPr>
          <p:spPr>
            <a:xfrm>
              <a:off x="2858204" y="3577211"/>
              <a:ext cx="1724648" cy="257612"/>
            </a:xfrm>
            <a:prstGeom prst="roundRect">
              <a:avLst>
                <a:gd name="adj" fmla="val 24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A80D750C-2E90-4938-BEB9-64C3DA3982C8}"/>
                </a:ext>
              </a:extLst>
            </p:cNvPr>
            <p:cNvSpPr/>
            <p:nvPr/>
          </p:nvSpPr>
          <p:spPr>
            <a:xfrm>
              <a:off x="2876017" y="3594904"/>
              <a:ext cx="1688582" cy="222441"/>
            </a:xfrm>
            <a:prstGeom prst="roundRect">
              <a:avLst>
                <a:gd name="adj" fmla="val 250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10a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당 수량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= 10a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당 개체 수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꼬투리 수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협당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립수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*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립중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EC17DF-9E3E-47D8-9D67-787AA2E9B0AD}"/>
              </a:ext>
            </a:extLst>
          </p:cNvPr>
          <p:cNvSpPr/>
          <p:nvPr/>
        </p:nvSpPr>
        <p:spPr bwMode="auto">
          <a:xfrm>
            <a:off x="810262" y="1624648"/>
            <a:ext cx="7374720" cy="1828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15" name="직사각형 15">
            <a:extLst>
              <a:ext uri="{FF2B5EF4-FFF2-40B4-BE49-F238E27FC236}">
                <a16:creationId xmlns:a16="http://schemas.microsoft.com/office/drawing/2014/main" id="{4E7F97FB-F98C-4BCE-BD4E-2BA5A035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758" y="2691448"/>
            <a:ext cx="317892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lang="ko-KR" altLang="en-US" b="1" dirty="0">
                <a:solidFill>
                  <a:srgbClr val="005664"/>
                </a:solidFill>
                <a:latin typeface="+mj-ea"/>
                <a:ea typeface="+mj-ea"/>
              </a:rPr>
              <a:t>기본적으로 유전적 요인이 큼</a:t>
            </a:r>
            <a:endParaRPr kumimoji="0" lang="ko-KR" altLang="en-US" b="1" dirty="0">
              <a:solidFill>
                <a:srgbClr val="005664"/>
              </a:solidFill>
              <a:latin typeface="+mj-ea"/>
              <a:ea typeface="+mj-ea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4FD5DE7A-C56A-40A5-A81A-6B2D482D8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16" y="3040698"/>
            <a:ext cx="393920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ko-KR" altLang="en-US" b="1">
                <a:solidFill>
                  <a:srgbClr val="005664"/>
                </a:solidFill>
                <a:latin typeface="+mj-ea"/>
                <a:ea typeface="+mj-ea"/>
              </a:rPr>
              <a:t>병충해 방제</a:t>
            </a:r>
            <a:r>
              <a:rPr kumimoji="0" lang="en-US" altLang="ko-KR" b="1">
                <a:solidFill>
                  <a:srgbClr val="005664"/>
                </a:solidFill>
                <a:latin typeface="+mj-ea"/>
                <a:ea typeface="+mj-ea"/>
              </a:rPr>
              <a:t>, </a:t>
            </a:r>
            <a:r>
              <a:rPr kumimoji="0" lang="ko-KR" altLang="en-US" b="1">
                <a:solidFill>
                  <a:srgbClr val="005664"/>
                </a:solidFill>
                <a:latin typeface="+mj-ea"/>
                <a:ea typeface="+mj-ea"/>
              </a:rPr>
              <a:t>양분수분관리</a:t>
            </a:r>
            <a:r>
              <a:rPr kumimoji="0" lang="en-US" altLang="ko-KR" b="1">
                <a:solidFill>
                  <a:srgbClr val="005664"/>
                </a:solidFill>
                <a:latin typeface="+mj-ea"/>
                <a:ea typeface="+mj-ea"/>
              </a:rPr>
              <a:t> </a:t>
            </a:r>
            <a:r>
              <a:rPr kumimoji="0" lang="ko-KR" altLang="en-US" b="1">
                <a:solidFill>
                  <a:srgbClr val="005664"/>
                </a:solidFill>
                <a:latin typeface="+mj-ea"/>
                <a:ea typeface="+mj-ea"/>
              </a:rPr>
              <a:t>등  중요</a:t>
            </a:r>
            <a:r>
              <a:rPr lang="ko-KR" altLang="en-US" b="1">
                <a:solidFill>
                  <a:srgbClr val="005664"/>
                </a:solidFill>
                <a:latin typeface="+mj-ea"/>
                <a:ea typeface="+mj-ea"/>
              </a:rPr>
              <a:t> </a:t>
            </a:r>
            <a:endParaRPr kumimoji="0" lang="ko-KR" altLang="en-US" b="1">
              <a:solidFill>
                <a:srgbClr val="005664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575814-79C5-4527-9D7A-D152E5C27872}"/>
              </a:ext>
            </a:extLst>
          </p:cNvPr>
          <p:cNvSpPr/>
          <p:nvPr/>
        </p:nvSpPr>
        <p:spPr>
          <a:xfrm>
            <a:off x="1236032" y="1810694"/>
            <a:ext cx="1723726" cy="768611"/>
          </a:xfrm>
          <a:prstGeom prst="ellipse">
            <a:avLst/>
          </a:prstGeom>
          <a:solidFill>
            <a:srgbClr val="A8A676">
              <a:alpha val="40000"/>
            </a:srgbClr>
          </a:solidFill>
          <a:ln w="3175">
            <a:solidFill>
              <a:srgbClr val="A8A67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664"/>
                </a:solidFill>
              </a:rPr>
              <a:t>꼬투리 수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DD275F2-5335-4B86-80B2-6FA03EFABE7A}"/>
              </a:ext>
            </a:extLst>
          </p:cNvPr>
          <p:cNvSpPr/>
          <p:nvPr/>
        </p:nvSpPr>
        <p:spPr>
          <a:xfrm>
            <a:off x="6184242" y="1810694"/>
            <a:ext cx="1723726" cy="768611"/>
          </a:xfrm>
          <a:prstGeom prst="ellipse">
            <a:avLst/>
          </a:prstGeom>
          <a:solidFill>
            <a:srgbClr val="A8A676">
              <a:alpha val="40000"/>
            </a:srgbClr>
          </a:solidFill>
          <a:ln w="3175">
            <a:solidFill>
              <a:srgbClr val="A8A67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5664"/>
                </a:solidFill>
              </a:rPr>
              <a:t>립중</a:t>
            </a:r>
            <a:endParaRPr lang="ko-KR" altLang="en-US" b="1" dirty="0">
              <a:solidFill>
                <a:srgbClr val="005664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BC06C5-3D94-4D2C-8A1C-57FE24C9FD24}"/>
              </a:ext>
            </a:extLst>
          </p:cNvPr>
          <p:cNvSpPr/>
          <p:nvPr/>
        </p:nvSpPr>
        <p:spPr>
          <a:xfrm>
            <a:off x="3687356" y="1810694"/>
            <a:ext cx="1723726" cy="768611"/>
          </a:xfrm>
          <a:prstGeom prst="ellipse">
            <a:avLst/>
          </a:prstGeom>
          <a:solidFill>
            <a:srgbClr val="A8A676">
              <a:alpha val="40000"/>
            </a:srgbClr>
          </a:solidFill>
          <a:ln w="3175">
            <a:solidFill>
              <a:srgbClr val="A8A67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664"/>
                </a:solidFill>
              </a:rPr>
              <a:t>협당 </a:t>
            </a:r>
            <a:r>
              <a:rPr lang="ko-KR" altLang="en-US" b="1" dirty="0" err="1">
                <a:solidFill>
                  <a:srgbClr val="005664"/>
                </a:solidFill>
              </a:rPr>
              <a:t>립수</a:t>
            </a:r>
            <a:endParaRPr lang="ko-KR" altLang="en-US" b="1" dirty="0">
              <a:solidFill>
                <a:srgbClr val="005664"/>
              </a:solidFill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1C49DD0-70C4-461D-B76F-97BB418602F7}"/>
              </a:ext>
            </a:extLst>
          </p:cNvPr>
          <p:cNvSpPr/>
          <p:nvPr/>
        </p:nvSpPr>
        <p:spPr>
          <a:xfrm rot="10800000" flipV="1">
            <a:off x="810261" y="3437546"/>
            <a:ext cx="7374719" cy="895093"/>
          </a:xfrm>
          <a:prstGeom prst="triangl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bg1">
                  <a:lumMod val="75000"/>
                  <a:alpha val="76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2">
            <a:extLst>
              <a:ext uri="{FF2B5EF4-FFF2-40B4-BE49-F238E27FC236}">
                <a16:creationId xmlns:a16="http://schemas.microsoft.com/office/drawing/2014/main" id="{C04B0321-DD44-4D94-96F8-A759345D0978}"/>
              </a:ext>
            </a:extLst>
          </p:cNvPr>
          <p:cNvSpPr/>
          <p:nvPr/>
        </p:nvSpPr>
        <p:spPr bwMode="auto">
          <a:xfrm>
            <a:off x="840067" y="4416717"/>
            <a:ext cx="3568031" cy="466995"/>
          </a:xfrm>
          <a:prstGeom prst="round2SameRect">
            <a:avLst>
              <a:gd name="adj1" fmla="val 28322"/>
              <a:gd name="adj2" fmla="val 0"/>
            </a:avLst>
          </a:prstGeom>
          <a:solidFill>
            <a:srgbClr val="DFEA9F"/>
          </a:solidFill>
          <a:ln>
            <a:solidFill>
              <a:srgbClr val="C0D6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개체 수 확보</a:t>
            </a:r>
          </a:p>
        </p:txBody>
      </p:sp>
      <p:sp>
        <p:nvSpPr>
          <p:cNvPr id="30" name="양쪽 모서리가 둥근 사각형 12">
            <a:extLst>
              <a:ext uri="{FF2B5EF4-FFF2-40B4-BE49-F238E27FC236}">
                <a16:creationId xmlns:a16="http://schemas.microsoft.com/office/drawing/2014/main" id="{24F8AD91-2F82-48AB-9BA1-37F929E054CF}"/>
              </a:ext>
            </a:extLst>
          </p:cNvPr>
          <p:cNvSpPr/>
          <p:nvPr/>
        </p:nvSpPr>
        <p:spPr bwMode="auto">
          <a:xfrm>
            <a:off x="4616951" y="4416717"/>
            <a:ext cx="3568031" cy="466995"/>
          </a:xfrm>
          <a:prstGeom prst="round2SameRect">
            <a:avLst>
              <a:gd name="adj1" fmla="val 22780"/>
              <a:gd name="adj2" fmla="val 0"/>
            </a:avLst>
          </a:prstGeom>
          <a:solidFill>
            <a:srgbClr val="DFEA9F"/>
          </a:solidFill>
          <a:ln>
            <a:solidFill>
              <a:srgbClr val="C0D6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마디 수 증대</a:t>
            </a:r>
          </a:p>
        </p:txBody>
      </p:sp>
    </p:spTree>
    <p:extLst>
      <p:ext uri="{BB962C8B-B14F-4D97-AF65-F5344CB8AC3E}">
        <p14:creationId xmlns:p14="http://schemas.microsoft.com/office/powerpoint/2010/main" val="429343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11.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재배력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24DC64A-2CCF-41AF-A041-0A657B53C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21772"/>
              </p:ext>
            </p:extLst>
          </p:nvPr>
        </p:nvGraphicFramePr>
        <p:xfrm>
          <a:off x="266700" y="1254401"/>
          <a:ext cx="8610600" cy="4694239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3383829878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38598123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663124499"/>
                    </a:ext>
                  </a:extLst>
                </a:gridCol>
                <a:gridCol w="484187">
                  <a:extLst>
                    <a:ext uri="{9D8B030D-6E8A-4147-A177-3AD203B41FA5}">
                      <a16:colId xmlns:a16="http://schemas.microsoft.com/office/drawing/2014/main" val="36044555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695016750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428158384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416484805"/>
                    </a:ext>
                  </a:extLst>
                </a:gridCol>
                <a:gridCol w="484187">
                  <a:extLst>
                    <a:ext uri="{9D8B030D-6E8A-4147-A177-3AD203B41FA5}">
                      <a16:colId xmlns:a16="http://schemas.microsoft.com/office/drawing/2014/main" val="331045300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29171466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51501266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400404866"/>
                    </a:ext>
                  </a:extLst>
                </a:gridCol>
                <a:gridCol w="484187">
                  <a:extLst>
                    <a:ext uri="{9D8B030D-6E8A-4147-A177-3AD203B41FA5}">
                      <a16:colId xmlns:a16="http://schemas.microsoft.com/office/drawing/2014/main" val="194632514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381340225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36112276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34807424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1410954216"/>
                    </a:ext>
                  </a:extLst>
                </a:gridCol>
              </a:tblGrid>
              <a:tr h="6445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95242"/>
                  </a:ext>
                </a:extLst>
              </a:tr>
              <a:tr h="552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68597"/>
                  </a:ext>
                </a:extLst>
              </a:tr>
              <a:tr h="687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생육과정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유묘신장기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개화기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꼬투리 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신장기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등숙기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95222"/>
                  </a:ext>
                </a:extLst>
              </a:tr>
              <a:tr h="693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주요작업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파종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제초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중경배토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순지르기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배수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관수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병해충 방제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ea"/>
                          <a:ea typeface="+mj-ea"/>
                        </a:rPr>
                        <a:t>수확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49978"/>
                  </a:ext>
                </a:extLst>
              </a:tr>
              <a:tr h="1290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기상재해 및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문제점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가뭄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파종지연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     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입모불량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장마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병해충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       웃자람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         개화지연  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가뭄 및 고온다습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착협불량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해충발생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8A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37923"/>
                  </a:ext>
                </a:extLst>
              </a:tr>
              <a:tr h="825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약제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제초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토양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제초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경엽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살충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살충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살충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살균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살충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12272" marR="12272" marT="12272" marB="1227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>
                        <a:alpha val="1882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16015"/>
                  </a:ext>
                </a:extLst>
              </a:tr>
            </a:tbl>
          </a:graphicData>
        </a:graphic>
      </p:graphicFrame>
      <p:sp>
        <p:nvSpPr>
          <p:cNvPr id="4" name="직사각형 26">
            <a:extLst>
              <a:ext uri="{FF2B5EF4-FFF2-40B4-BE49-F238E27FC236}">
                <a16:creationId xmlns:a16="http://schemas.microsoft.com/office/drawing/2014/main" id="{343F8099-7C59-4390-80A2-CDB3C7E6D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6043613"/>
            <a:ext cx="7429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defRPr/>
            </a:pP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* 제초제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(1 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토양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, 2 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경엽처리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), 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충해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노린재 등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), 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병해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b="1" dirty="0" err="1">
                <a:solidFill>
                  <a:srgbClr val="A8A676"/>
                </a:solidFill>
                <a:latin typeface="+mj-ea"/>
                <a:ea typeface="+mj-ea"/>
              </a:rPr>
              <a:t>미이라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, </a:t>
            </a:r>
            <a:r>
              <a:rPr kumimoji="0" lang="ko-KR" altLang="en-US" sz="1600" b="1" dirty="0" err="1">
                <a:solidFill>
                  <a:srgbClr val="A8A676"/>
                </a:solidFill>
                <a:latin typeface="+mj-ea"/>
                <a:ea typeface="+mj-ea"/>
              </a:rPr>
              <a:t>불마름병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 등</a:t>
            </a:r>
            <a:r>
              <a:rPr kumimoji="0" lang="en-US" altLang="ko-KR" sz="1600" b="1" dirty="0">
                <a:solidFill>
                  <a:srgbClr val="A8A676"/>
                </a:solidFill>
                <a:latin typeface="+mj-ea"/>
                <a:ea typeface="+mj-ea"/>
              </a:rPr>
              <a:t>)</a:t>
            </a:r>
            <a:r>
              <a:rPr kumimoji="0" lang="ko-KR" altLang="en-US" sz="1600" b="1" dirty="0">
                <a:solidFill>
                  <a:srgbClr val="A8A676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31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12.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파종 전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前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준비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16E68-2E21-4124-A20C-924FB7C25DB6}"/>
              </a:ext>
            </a:extLst>
          </p:cNvPr>
          <p:cNvSpPr/>
          <p:nvPr/>
        </p:nvSpPr>
        <p:spPr bwMode="auto">
          <a:xfrm>
            <a:off x="954279" y="1495438"/>
            <a:ext cx="7305081" cy="5749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물리성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개선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통기성 양호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근류균 증식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건토효과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등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15002" y="1226557"/>
            <a:ext cx="2587226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콩 재배 시 경운 효과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3" name="AutoShape 24">
            <a:extLst>
              <a:ext uri="{FF2B5EF4-FFF2-40B4-BE49-F238E27FC236}">
                <a16:creationId xmlns:a16="http://schemas.microsoft.com/office/drawing/2014/main" id="{0BB17D0C-C9BF-4E68-B0D6-B544CE948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00" y="1249187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CADAEE-5AD7-462A-BDAD-4B2749EDCE40}"/>
              </a:ext>
            </a:extLst>
          </p:cNvPr>
          <p:cNvSpPr/>
          <p:nvPr/>
        </p:nvSpPr>
        <p:spPr bwMode="auto">
          <a:xfrm>
            <a:off x="954279" y="2585473"/>
            <a:ext cx="7305081" cy="12791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토양검정에 의하여 시비처방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시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·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군 농업기술센터 의뢰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콩은 산성토양에 약해서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석회시용으로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산도중화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(200kg/10a)</a:t>
            </a: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콩의 밭 표준시비 성분 량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(kg/10a)</a:t>
            </a:r>
          </a:p>
        </p:txBody>
      </p:sp>
      <p:grpSp>
        <p:nvGrpSpPr>
          <p:cNvPr id="36" name="그룹 40">
            <a:extLst>
              <a:ext uri="{FF2B5EF4-FFF2-40B4-BE49-F238E27FC236}">
                <a16:creationId xmlns:a16="http://schemas.microsoft.com/office/drawing/2014/main" id="{3BFD085B-9A26-40D3-B9D7-A22971C87E47}"/>
              </a:ext>
            </a:extLst>
          </p:cNvPr>
          <p:cNvGrpSpPr>
            <a:grpSpLocks/>
          </p:cNvGrpSpPr>
          <p:nvPr/>
        </p:nvGrpSpPr>
        <p:grpSpPr bwMode="auto">
          <a:xfrm>
            <a:off x="815000" y="2316592"/>
            <a:ext cx="1475119" cy="401638"/>
            <a:chOff x="328958" y="980502"/>
            <a:chExt cx="1737360" cy="437215"/>
          </a:xfrm>
        </p:grpSpPr>
        <p:sp>
          <p:nvSpPr>
            <p:cNvPr id="37" name="모서리가 둥근 직사각형 9">
              <a:extLst>
                <a:ext uri="{FF2B5EF4-FFF2-40B4-BE49-F238E27FC236}">
                  <a16:creationId xmlns:a16="http://schemas.microsoft.com/office/drawing/2014/main" id="{6DF772FF-7C19-4365-8349-86486CAC721C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38" name="모서리가 둥근 직사각형 10">
              <a:extLst>
                <a:ext uri="{FF2B5EF4-FFF2-40B4-BE49-F238E27FC236}">
                  <a16:creationId xmlns:a16="http://schemas.microsoft.com/office/drawing/2014/main" id="{9F2FE3C6-9477-4115-909B-A4024C04DDC5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시비량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0" name="AutoShape 24">
            <a:extLst>
              <a:ext uri="{FF2B5EF4-FFF2-40B4-BE49-F238E27FC236}">
                <a16:creationId xmlns:a16="http://schemas.microsoft.com/office/drawing/2014/main" id="{7D03BD48-83D2-40BA-BABE-AD6B3FE7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00" y="2339222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B699CE33-F260-46DE-809A-7F49F83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22624"/>
              </p:ext>
            </p:extLst>
          </p:nvPr>
        </p:nvGraphicFramePr>
        <p:xfrm>
          <a:off x="954278" y="4089469"/>
          <a:ext cx="7305081" cy="14877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8071">
                  <a:extLst>
                    <a:ext uri="{9D8B030D-6E8A-4147-A177-3AD203B41FA5}">
                      <a16:colId xmlns:a16="http://schemas.microsoft.com/office/drawing/2014/main" val="3936843267"/>
                    </a:ext>
                  </a:extLst>
                </a:gridCol>
                <a:gridCol w="1371245">
                  <a:extLst>
                    <a:ext uri="{9D8B030D-6E8A-4147-A177-3AD203B41FA5}">
                      <a16:colId xmlns:a16="http://schemas.microsoft.com/office/drawing/2014/main" val="1377940232"/>
                    </a:ext>
                  </a:extLst>
                </a:gridCol>
                <a:gridCol w="1114134">
                  <a:extLst>
                    <a:ext uri="{9D8B030D-6E8A-4147-A177-3AD203B41FA5}">
                      <a16:colId xmlns:a16="http://schemas.microsoft.com/office/drawing/2014/main" val="2074602535"/>
                    </a:ext>
                  </a:extLst>
                </a:gridCol>
                <a:gridCol w="1639063">
                  <a:extLst>
                    <a:ext uri="{9D8B030D-6E8A-4147-A177-3AD203B41FA5}">
                      <a16:colId xmlns:a16="http://schemas.microsoft.com/office/drawing/2014/main" val="2446720428"/>
                    </a:ext>
                  </a:extLst>
                </a:gridCol>
                <a:gridCol w="2142568">
                  <a:extLst>
                    <a:ext uri="{9D8B030D-6E8A-4147-A177-3AD203B41FA5}">
                      <a16:colId xmlns:a16="http://schemas.microsoft.com/office/drawing/2014/main" val="2588889197"/>
                    </a:ext>
                  </a:extLst>
                </a:gridCol>
              </a:tblGrid>
              <a:tr h="49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질소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칼리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시비방법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36257"/>
                  </a:ext>
                </a:extLst>
              </a:tr>
              <a:tr h="49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기경지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3.0(6.5)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3.0(15)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3.4(5.7)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전량기비시용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888095"/>
                  </a:ext>
                </a:extLst>
              </a:tr>
              <a:tr h="49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개간지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6.0(13.0)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8.0(40)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6.0(10)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전량기비시용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6708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4428A34-67B7-4810-ACC7-07EDF599392D}"/>
              </a:ext>
            </a:extLst>
          </p:cNvPr>
          <p:cNvSpPr txBox="1"/>
          <p:nvPr/>
        </p:nvSpPr>
        <p:spPr>
          <a:xfrm>
            <a:off x="954278" y="5602476"/>
            <a:ext cx="478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* </a:t>
            </a:r>
            <a:r>
              <a:rPr lang="ko-KR" altLang="en-US" sz="1400" dirty="0">
                <a:latin typeface="+mn-ea"/>
                <a:ea typeface="+mn-ea"/>
              </a:rPr>
              <a:t>퇴비는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토양유기물 </a:t>
            </a:r>
            <a:r>
              <a:rPr lang="en-US" altLang="ko-KR" sz="1400" dirty="0">
                <a:latin typeface="+mn-ea"/>
                <a:ea typeface="+mn-ea"/>
              </a:rPr>
              <a:t>2.6% </a:t>
            </a:r>
            <a:r>
              <a:rPr lang="ko-KR" altLang="en-US" sz="1400" dirty="0">
                <a:latin typeface="+mn-ea"/>
                <a:ea typeface="+mn-ea"/>
              </a:rPr>
              <a:t>이상일 때 </a:t>
            </a:r>
            <a:r>
              <a:rPr lang="en-US" altLang="ko-KR" sz="1400" dirty="0">
                <a:latin typeface="+mn-ea"/>
                <a:ea typeface="+mn-ea"/>
              </a:rPr>
              <a:t>1,000kg/10a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C0EDBD-B94C-4BFE-A87D-3EFC894A8CB2}"/>
              </a:ext>
            </a:extLst>
          </p:cNvPr>
          <p:cNvSpPr txBox="1"/>
          <p:nvPr/>
        </p:nvSpPr>
        <p:spPr>
          <a:xfrm>
            <a:off x="954278" y="5935491"/>
            <a:ext cx="5230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* </a:t>
            </a:r>
            <a:r>
              <a:rPr lang="ko-KR" altLang="en-US" sz="1400" dirty="0" err="1">
                <a:latin typeface="+mn-ea"/>
                <a:ea typeface="+mn-ea"/>
              </a:rPr>
              <a:t>추비</a:t>
            </a:r>
            <a:r>
              <a:rPr lang="en-US" altLang="ko-KR" sz="1400" dirty="0">
                <a:latin typeface="+mn-ea"/>
                <a:ea typeface="+mn-ea"/>
              </a:rPr>
              <a:t> : </a:t>
            </a:r>
            <a:r>
              <a:rPr lang="ko-KR" altLang="en-US" sz="1400" dirty="0">
                <a:latin typeface="+mn-ea"/>
                <a:ea typeface="+mn-ea"/>
              </a:rPr>
              <a:t>개화 </a:t>
            </a:r>
            <a:r>
              <a:rPr lang="en-US" altLang="ko-KR" sz="1400" dirty="0">
                <a:latin typeface="+mn-ea"/>
                <a:ea typeface="+mn-ea"/>
              </a:rPr>
              <a:t>10</a:t>
            </a:r>
            <a:r>
              <a:rPr lang="ko-KR" altLang="en-US" sz="1400" dirty="0">
                <a:latin typeface="+mn-ea"/>
                <a:ea typeface="+mn-ea"/>
              </a:rPr>
              <a:t>일 이후 요소 </a:t>
            </a:r>
            <a:r>
              <a:rPr lang="en-US" altLang="ko-KR" sz="1400" dirty="0">
                <a:latin typeface="+mn-ea"/>
                <a:ea typeface="+mn-ea"/>
              </a:rPr>
              <a:t>4~6kg/10a</a:t>
            </a:r>
            <a:r>
              <a:rPr lang="ko-KR" altLang="en-US" sz="1400" dirty="0">
                <a:latin typeface="+mn-ea"/>
                <a:ea typeface="+mn-ea"/>
              </a:rPr>
              <a:t>를 생육상황을 보며 가감</a:t>
            </a:r>
          </a:p>
        </p:txBody>
      </p:sp>
    </p:spTree>
    <p:extLst>
      <p:ext uri="{BB962C8B-B14F-4D97-AF65-F5344CB8AC3E}">
        <p14:creationId xmlns:p14="http://schemas.microsoft.com/office/powerpoint/2010/main" val="267742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13.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파종 및 재배 양식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16E68-2E21-4124-A20C-924FB7C25DB6}"/>
              </a:ext>
            </a:extLst>
          </p:cNvPr>
          <p:cNvSpPr/>
          <p:nvPr/>
        </p:nvSpPr>
        <p:spPr bwMode="auto">
          <a:xfrm>
            <a:off x="954280" y="1495438"/>
            <a:ext cx="6930834" cy="129089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파종적기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6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월 상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~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하순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파종기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전후의 기상을 고려한 파종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심는 간격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60~70 * 10~20cm, 1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주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/2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개체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*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지역별 파종시기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논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밭 재배양식 및 토양 비옥도에 따라 재식밀도 조정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15002" y="1226557"/>
            <a:ext cx="2463658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파종 및 재배 양식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CB125979-3628-4C9D-A94A-8A6616A9C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279" y="2984557"/>
            <a:ext cx="6930834" cy="990600"/>
          </a:xfrm>
          <a:prstGeom prst="roundRect">
            <a:avLst>
              <a:gd name="adj" fmla="val 4181"/>
            </a:avLst>
          </a:prstGeom>
          <a:solidFill>
            <a:srgbClr val="DFEA9F"/>
          </a:solidFill>
          <a:ln w="9525" algn="ctr">
            <a:solidFill>
              <a:srgbClr val="DFEA9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6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상순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70 X 20cm , 70 X 15cm  </a:t>
            </a:r>
          </a:p>
          <a:p>
            <a:pPr algn="just" eaLnBrk="1" hangingPunct="1">
              <a:buFont typeface="Wingdings" panose="05000000000000000000" pitchFamily="2" charset="2"/>
              <a:buChar char="v"/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 6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 중순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70 X 20cm , 70 X 15cm </a:t>
            </a:r>
          </a:p>
          <a:p>
            <a:pPr algn="just" eaLnBrk="1" hangingPunct="1">
              <a:buFont typeface="Wingdings" panose="05000000000000000000" pitchFamily="2" charset="2"/>
              <a:buChar char="v"/>
            </a:pP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 6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 하순 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60 X 15cm , 60 X 10cm </a:t>
            </a:r>
          </a:p>
          <a:p>
            <a:pPr algn="just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just" eaLnBrk="1" hangingPunct="1">
              <a:lnSpc>
                <a:spcPct val="200000"/>
              </a:lnSpc>
            </a:pPr>
            <a:endParaRPr lang="en-US" altLang="ko-KR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eaLnBrk="1" hangingPunct="1">
              <a:lnSpc>
                <a:spcPct val="200000"/>
              </a:lnSpc>
            </a:pPr>
            <a:endParaRPr lang="en-US" altLang="ko-KR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kumimoji="0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F6D166-5AF3-4EB6-B0FB-73BF49725C0B}"/>
              </a:ext>
            </a:extLst>
          </p:cNvPr>
          <p:cNvSpPr/>
          <p:nvPr/>
        </p:nvSpPr>
        <p:spPr bwMode="auto">
          <a:xfrm>
            <a:off x="990600" y="4120501"/>
            <a:ext cx="6930834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grpSp>
        <p:nvGrpSpPr>
          <p:cNvPr id="22" name="그룹 26">
            <a:extLst>
              <a:ext uri="{FF2B5EF4-FFF2-40B4-BE49-F238E27FC236}">
                <a16:creationId xmlns:a16="http://schemas.microsoft.com/office/drawing/2014/main" id="{0B2A8AFE-6BF4-455E-8AF4-0225413F927E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120501"/>
            <a:ext cx="5347117" cy="1600200"/>
            <a:chOff x="3228975" y="4419600"/>
            <a:chExt cx="2616083" cy="1485900"/>
          </a:xfrm>
        </p:grpSpPr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0DF1A876-DB0F-4341-B7B7-593733CC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9575" y="4533900"/>
              <a:ext cx="0" cy="1371600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5">
              <a:extLst>
                <a:ext uri="{FF2B5EF4-FFF2-40B4-BE49-F238E27FC236}">
                  <a16:creationId xmlns:a16="http://schemas.microsoft.com/office/drawing/2014/main" id="{1E510231-C4F1-49CC-A96D-63C864FD2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0175" y="4533900"/>
              <a:ext cx="0" cy="1371600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5" name="직선 화살표 연결선 9">
              <a:extLst>
                <a:ext uri="{FF2B5EF4-FFF2-40B4-BE49-F238E27FC236}">
                  <a16:creationId xmlns:a16="http://schemas.microsoft.com/office/drawing/2014/main" id="{A4A01082-D97E-42AB-9717-4E5DFB0BC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95775" y="5827713"/>
              <a:ext cx="838200" cy="1587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9FD96B40-167C-4BFE-AA46-13E3596C9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638" y="5448300"/>
              <a:ext cx="788349" cy="285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en-US" altLang="ko-KR" sz="1400" dirty="0">
                  <a:solidFill>
                    <a:srgbClr val="FF0000"/>
                  </a:solidFill>
                  <a:latin typeface="+mj-ea"/>
                  <a:ea typeface="+mj-ea"/>
                </a:rPr>
                <a:t>70~60cm(</a:t>
              </a:r>
              <a:r>
                <a:rPr kumimoji="0" lang="ko-KR" altLang="en-US" sz="1400" dirty="0">
                  <a:solidFill>
                    <a:srgbClr val="FF0000"/>
                  </a:solidFill>
                  <a:latin typeface="+mj-ea"/>
                  <a:ea typeface="+mj-ea"/>
                </a:rPr>
                <a:t>골사이</a:t>
              </a:r>
              <a:r>
                <a:rPr kumimoji="0" lang="en-US" altLang="ko-KR" sz="1400" dirty="0">
                  <a:solidFill>
                    <a:srgbClr val="FF0000"/>
                  </a:solidFill>
                  <a:latin typeface="+mj-ea"/>
                  <a:ea typeface="+mj-ea"/>
                </a:rPr>
                <a:t>)</a:t>
              </a:r>
              <a:endParaRPr kumimoji="0" lang="ko-KR" altLang="en-US" sz="14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4AE46691-FC08-4940-ADBD-61BE07ADA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975" y="4533900"/>
              <a:ext cx="0" cy="1371600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오른쪽 대괄호 12">
              <a:extLst>
                <a:ext uri="{FF2B5EF4-FFF2-40B4-BE49-F238E27FC236}">
                  <a16:creationId xmlns:a16="http://schemas.microsoft.com/office/drawing/2014/main" id="{DB0385E6-1263-401A-825D-21F9CD834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4514850"/>
              <a:ext cx="46037" cy="152400"/>
            </a:xfrm>
            <a:prstGeom prst="rightBracket">
              <a:avLst>
                <a:gd name="adj" fmla="val 8276"/>
              </a:avLst>
            </a:prstGeom>
            <a:solidFill>
              <a:schemeClr val="bg1"/>
            </a:solidFill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endParaRPr kumimoji="0" lang="ko-KR" alt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78CBF8E7-5254-4DCF-A8E4-26A0E06DA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2575" y="4419600"/>
              <a:ext cx="482483" cy="485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en-US" altLang="ko-KR" sz="1400">
                  <a:solidFill>
                    <a:srgbClr val="FF0000"/>
                  </a:solidFill>
                  <a:latin typeface="+mj-ea"/>
                  <a:ea typeface="+mj-ea"/>
                </a:rPr>
                <a:t>20~10cm</a:t>
              </a:r>
            </a:p>
            <a:p>
              <a:pPr eaLnBrk="1" latinLnBrk="0" hangingPunct="1"/>
              <a:r>
                <a:rPr kumimoji="0" lang="en-US" altLang="ko-KR" sz="1400">
                  <a:solidFill>
                    <a:srgbClr val="FF0000"/>
                  </a:solidFill>
                  <a:latin typeface="+mj-ea"/>
                  <a:ea typeface="+mj-ea"/>
                </a:rPr>
                <a:t>(</a:t>
              </a:r>
              <a:r>
                <a:rPr kumimoji="0" lang="ko-KR" altLang="en-US" sz="1400">
                  <a:solidFill>
                    <a:srgbClr val="FF0000"/>
                  </a:solidFill>
                  <a:latin typeface="+mj-ea"/>
                  <a:ea typeface="+mj-ea"/>
                </a:rPr>
                <a:t>포기사이</a:t>
              </a:r>
              <a:r>
                <a:rPr kumimoji="0" lang="en-US" altLang="ko-KR" sz="1400">
                  <a:solidFill>
                    <a:srgbClr val="FF0000"/>
                  </a:solidFill>
                  <a:latin typeface="+mj-ea"/>
                  <a:ea typeface="+mj-ea"/>
                </a:rPr>
                <a:t>)</a:t>
              </a:r>
              <a:endParaRPr kumimoji="0" lang="ko-KR" altLang="en-US" sz="140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TextBox 31">
            <a:extLst>
              <a:ext uri="{FF2B5EF4-FFF2-40B4-BE49-F238E27FC236}">
                <a16:creationId xmlns:a16="http://schemas.microsoft.com/office/drawing/2014/main" id="{323DD44F-CD95-46A5-894F-A46CD8CBA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949301"/>
            <a:ext cx="285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ko-KR" altLang="en-US" dirty="0">
                <a:latin typeface="+mj-ea"/>
                <a:ea typeface="+mj-ea"/>
              </a:rPr>
              <a:t>예시</a:t>
            </a:r>
            <a:r>
              <a:rPr kumimoji="0" lang="en-US" altLang="ko-KR" dirty="0">
                <a:latin typeface="+mj-ea"/>
                <a:ea typeface="+mj-ea"/>
              </a:rPr>
              <a:t>) </a:t>
            </a:r>
            <a:r>
              <a:rPr kumimoji="0" lang="ko-KR" altLang="en-US" dirty="0">
                <a:latin typeface="+mj-ea"/>
                <a:ea typeface="+mj-ea"/>
              </a:rPr>
              <a:t>콩의 심는 간격 모식도</a:t>
            </a:r>
          </a:p>
        </p:txBody>
      </p:sp>
      <p:pic>
        <p:nvPicPr>
          <p:cNvPr id="31" name="그림 16" descr="1주 2립 파종.jpg">
            <a:extLst>
              <a:ext uri="{FF2B5EF4-FFF2-40B4-BE49-F238E27FC236}">
                <a16:creationId xmlns:a16="http://schemas.microsoft.com/office/drawing/2014/main" id="{F6BEDCC0-3227-441E-82C1-EAD9FAE6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806301"/>
            <a:ext cx="11461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그림 17" descr="DSC_1655.JPG">
            <a:extLst>
              <a:ext uri="{FF2B5EF4-FFF2-40B4-BE49-F238E27FC236}">
                <a16:creationId xmlns:a16="http://schemas.microsoft.com/office/drawing/2014/main" id="{7F577D2B-FD63-4B89-9B5D-591F10532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804714"/>
            <a:ext cx="11525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51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487005" y="1100482"/>
            <a:ext cx="3714567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파종기에 따른 콩의 생육일수</a:t>
            </a:r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44B1B774-13B6-455A-8D16-A1799611E77D}"/>
              </a:ext>
            </a:extLst>
          </p:cNvPr>
          <p:cNvSpPr/>
          <p:nvPr/>
        </p:nvSpPr>
        <p:spPr bwMode="auto">
          <a:xfrm>
            <a:off x="457200" y="1486541"/>
            <a:ext cx="7074167" cy="635559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16000" rIns="0" bIns="0" anchor="t"/>
          <a:lstStyle/>
          <a:p>
            <a:pPr marL="371475" indent="-19050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생육단계별 소요일수는 늦게 파종 할수록 짧아짐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4D5A1BA-32D7-4E33-82D5-A88A11D7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8016"/>
              </p:ext>
            </p:extLst>
          </p:nvPr>
        </p:nvGraphicFramePr>
        <p:xfrm>
          <a:off x="457200" y="2438400"/>
          <a:ext cx="7696200" cy="3663956"/>
        </p:xfrm>
        <a:graphic>
          <a:graphicData uri="http://schemas.openxmlformats.org/drawingml/2006/table">
            <a:tbl>
              <a:tblPr/>
              <a:tblGrid>
                <a:gridCol w="1649413">
                  <a:extLst>
                    <a:ext uri="{9D8B030D-6E8A-4147-A177-3AD203B41FA5}">
                      <a16:colId xmlns:a16="http://schemas.microsoft.com/office/drawing/2014/main" val="2938533745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761877605"/>
                    </a:ext>
                  </a:extLst>
                </a:gridCol>
                <a:gridCol w="319087">
                  <a:extLst>
                    <a:ext uri="{9D8B030D-6E8A-4147-A177-3AD203B41FA5}">
                      <a16:colId xmlns:a16="http://schemas.microsoft.com/office/drawing/2014/main" val="1574642233"/>
                    </a:ext>
                  </a:extLst>
                </a:gridCol>
                <a:gridCol w="96838">
                  <a:extLst>
                    <a:ext uri="{9D8B030D-6E8A-4147-A177-3AD203B41FA5}">
                      <a16:colId xmlns:a16="http://schemas.microsoft.com/office/drawing/2014/main" val="1820144042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3803787685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4252449936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886389383"/>
                    </a:ext>
                  </a:extLst>
                </a:gridCol>
                <a:gridCol w="242887">
                  <a:extLst>
                    <a:ext uri="{9D8B030D-6E8A-4147-A177-3AD203B41FA5}">
                      <a16:colId xmlns:a16="http://schemas.microsoft.com/office/drawing/2014/main" val="1571697637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738923716"/>
                    </a:ext>
                  </a:extLst>
                </a:gridCol>
                <a:gridCol w="319087">
                  <a:extLst>
                    <a:ext uri="{9D8B030D-6E8A-4147-A177-3AD203B41FA5}">
                      <a16:colId xmlns:a16="http://schemas.microsoft.com/office/drawing/2014/main" val="2881851313"/>
                    </a:ext>
                  </a:extLst>
                </a:gridCol>
                <a:gridCol w="96838">
                  <a:extLst>
                    <a:ext uri="{9D8B030D-6E8A-4147-A177-3AD203B41FA5}">
                      <a16:colId xmlns:a16="http://schemas.microsoft.com/office/drawing/2014/main" val="318994444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73698809"/>
                    </a:ext>
                  </a:extLst>
                </a:gridCol>
                <a:gridCol w="185737">
                  <a:extLst>
                    <a:ext uri="{9D8B030D-6E8A-4147-A177-3AD203B41FA5}">
                      <a16:colId xmlns:a16="http://schemas.microsoft.com/office/drawing/2014/main" val="1654762801"/>
                    </a:ext>
                  </a:extLst>
                </a:gridCol>
                <a:gridCol w="68263">
                  <a:extLst>
                    <a:ext uri="{9D8B030D-6E8A-4147-A177-3AD203B41FA5}">
                      <a16:colId xmlns:a16="http://schemas.microsoft.com/office/drawing/2014/main" val="2296625377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4051982620"/>
                    </a:ext>
                  </a:extLst>
                </a:gridCol>
                <a:gridCol w="187325">
                  <a:extLst>
                    <a:ext uri="{9D8B030D-6E8A-4147-A177-3AD203B41FA5}">
                      <a16:colId xmlns:a16="http://schemas.microsoft.com/office/drawing/2014/main" val="4139084936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2036478029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42099677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570271994"/>
                    </a:ext>
                  </a:extLst>
                </a:gridCol>
              </a:tblGrid>
              <a:tr h="528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파종기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1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생육단계별 소요일수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파종기별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생육단축일수</a:t>
                      </a: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211078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                              개화기                                성숙기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9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267590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                                        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↓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                                                 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↓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90174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5. 15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65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76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141(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생육일수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 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0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745852"/>
                  </a:ext>
                </a:extLst>
              </a:tr>
              <a:tr h="87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63336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6. 1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56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69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4C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125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 </a:t>
                      </a: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-16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19432"/>
                  </a:ext>
                </a:extLst>
              </a:tr>
              <a:tr h="87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10783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6. 15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48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66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114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  </a:t>
                      </a: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-27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058551"/>
                  </a:ext>
                </a:extLst>
              </a:tr>
              <a:tr h="87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885033"/>
                  </a:ext>
                </a:extLst>
              </a:tr>
              <a:tr h="512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6. 30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44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62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106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 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-35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307319"/>
                  </a:ext>
                </a:extLst>
              </a:tr>
              <a:tr h="87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>
                      <a:noFill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명조" panose="02010504000101010101" pitchFamily="2" charset="-127"/>
                        <a:ea typeface="휴먼명조" panose="02010504000101010101" pitchFamily="2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287979"/>
                  </a:ext>
                </a:extLst>
              </a:tr>
              <a:tr h="528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시차파종별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평균 생육단축일수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1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영양생장기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7.0,   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생식생장기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4.7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생육일수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 11.7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3335" marR="13335" marT="13335" marB="13335" anchor="ctr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0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82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1482" b="72275"/>
          <a:stretch/>
        </p:blipFill>
        <p:spPr>
          <a:xfrm>
            <a:off x="827315" y="1172937"/>
            <a:ext cx="7532915" cy="134982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37D9D-1FDA-4A18-8F7A-B6E3ED044E36}"/>
              </a:ext>
            </a:extLst>
          </p:cNvPr>
          <p:cNvSpPr txBox="1">
            <a:spLocks/>
          </p:cNvSpPr>
          <p:nvPr/>
        </p:nvSpPr>
        <p:spPr>
          <a:xfrm>
            <a:off x="827314" y="2659159"/>
            <a:ext cx="8563994" cy="3185487"/>
          </a:xfrm>
          <a:prstGeom prst="rect">
            <a:avLst/>
          </a:prstGeom>
          <a:effectLst>
            <a:glow rad="368300">
              <a:schemeClr val="accent4">
                <a:lumMod val="40000"/>
                <a:lumOff val="60000"/>
              </a:schemeClr>
            </a:glow>
          </a:effectLst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marR="0" lvl="0" indent="-192881" algn="l" defTabSz="914400" rtl="0" eaLnBrk="0" fontAlgn="auto" latinLnBrk="1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013" algn="l"/>
                <a:tab pos="451842" algn="l"/>
              </a:tabLst>
              <a:defRPr/>
            </a:pP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0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1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2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3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4</a:t>
            </a:r>
          </a:p>
          <a:p>
            <a:pPr marL="192881" marR="0" lvl="0" indent="-192881" algn="l" defTabSz="914400" rtl="0" eaLnBrk="0" fontAlgn="auto" latinLnBrk="1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013" algn="l"/>
                <a:tab pos="451842" algn="l"/>
              </a:tabLst>
              <a:defRPr/>
            </a:pP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5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6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7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8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  </a:t>
            </a:r>
            <a:r>
              <a:rPr kumimoji="0" lang="en-US" altLang="ko-KR" sz="103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330200">
                    <a:srgbClr val="8064A2">
                      <a:lumMod val="40000"/>
                      <a:lumOff val="60000"/>
                    </a:srgbClr>
                  </a:glo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429" y="1172937"/>
            <a:ext cx="7543801" cy="1349828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36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822325" y="1100482"/>
            <a:ext cx="3249343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파종 방법</a:t>
            </a:r>
          </a:p>
        </p:txBody>
      </p:sp>
      <p:pic>
        <p:nvPicPr>
          <p:cNvPr id="6" name="Picture 11" descr="UNI00000c740004">
            <a:extLst>
              <a:ext uri="{FF2B5EF4-FFF2-40B4-BE49-F238E27FC236}">
                <a16:creationId xmlns:a16="http://schemas.microsoft.com/office/drawing/2014/main" id="{D56398FB-7321-4A35-A0F4-6380AFC19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195039"/>
            <a:ext cx="356711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UNI00000c740006">
            <a:extLst>
              <a:ext uri="{FF2B5EF4-FFF2-40B4-BE49-F238E27FC236}">
                <a16:creationId xmlns:a16="http://schemas.microsoft.com/office/drawing/2014/main" id="{E6916906-807D-4B17-BC05-445F7124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607414"/>
            <a:ext cx="3319463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Users\user\Desktop\자료 D.B윤홍태\1. 업무 관련\8. 사진\2013\현장기술지원\괴산 현장 사짐\DSC00864.JPG">
            <a:extLst>
              <a:ext uri="{FF2B5EF4-FFF2-40B4-BE49-F238E27FC236}">
                <a16:creationId xmlns:a16="http://schemas.microsoft.com/office/drawing/2014/main" id="{3931D59C-C265-4561-8B28-42A373B4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195039"/>
            <a:ext cx="3313112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9" descr="트랙터평휴점파7.jpg">
            <a:extLst>
              <a:ext uri="{FF2B5EF4-FFF2-40B4-BE49-F238E27FC236}">
                <a16:creationId xmlns:a16="http://schemas.microsoft.com/office/drawing/2014/main" id="{0FF9235C-B6EF-44D5-A390-65AB45CBA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602651"/>
            <a:ext cx="352901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9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608403" y="1453468"/>
            <a:ext cx="4071938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두둑</a:t>
            </a:r>
            <a:r>
              <a:rPr lang="en-US" altLang="ko-KR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20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휴립</a:t>
            </a:r>
            <a:r>
              <a:rPr lang="en-US" altLang="ko-KR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재배 방법 </a:t>
            </a:r>
            <a:r>
              <a:rPr lang="en-US" altLang="ko-KR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습해 방지</a:t>
            </a:r>
          </a:p>
        </p:txBody>
      </p:sp>
      <p:pic>
        <p:nvPicPr>
          <p:cNvPr id="10" name="_x227272240" descr="EMB000016442fbf">
            <a:extLst>
              <a:ext uri="{FF2B5EF4-FFF2-40B4-BE49-F238E27FC236}">
                <a16:creationId xmlns:a16="http://schemas.microsoft.com/office/drawing/2014/main" id="{5E03AB61-41FA-4AF9-99E7-692861C8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6952"/>
            <a:ext cx="40719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_x227273360" descr="EMB000016442fc2">
            <a:extLst>
              <a:ext uri="{FF2B5EF4-FFF2-40B4-BE49-F238E27FC236}">
                <a16:creationId xmlns:a16="http://schemas.microsoft.com/office/drawing/2014/main" id="{002E6085-B0EB-481C-8460-C5264D39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74" y="1986952"/>
            <a:ext cx="2838754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7">
            <a:extLst>
              <a:ext uri="{FF2B5EF4-FFF2-40B4-BE49-F238E27FC236}">
                <a16:creationId xmlns:a16="http://schemas.microsoft.com/office/drawing/2014/main" id="{23E67BA9-DBCD-4F2C-B188-54411381F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442940"/>
            <a:ext cx="2185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ko-KR">
                <a:latin typeface="+mj-ea"/>
                <a:ea typeface="+mj-ea"/>
              </a:rPr>
              <a:t>&lt; </a:t>
            </a:r>
            <a:r>
              <a:rPr kumimoji="0" lang="ko-KR" altLang="en-US">
                <a:latin typeface="+mj-ea"/>
                <a:ea typeface="+mj-ea"/>
              </a:rPr>
              <a:t>등근두둑 재배양식 </a:t>
            </a:r>
            <a:r>
              <a:rPr kumimoji="0" lang="en-US" altLang="ko-KR">
                <a:latin typeface="+mj-ea"/>
                <a:ea typeface="+mj-ea"/>
              </a:rPr>
              <a:t>&gt;</a:t>
            </a:r>
            <a:endParaRPr kumimoji="0" lang="ko-KR" altLang="en-US">
              <a:latin typeface="+mj-ea"/>
              <a:ea typeface="+mj-ea"/>
            </a:endParaRPr>
          </a:p>
        </p:txBody>
      </p:sp>
      <p:sp>
        <p:nvSpPr>
          <p:cNvPr id="13" name="직사각형 8">
            <a:extLst>
              <a:ext uri="{FF2B5EF4-FFF2-40B4-BE49-F238E27FC236}">
                <a16:creationId xmlns:a16="http://schemas.microsoft.com/office/drawing/2014/main" id="{35C8BA9E-8EF7-443A-9E33-29714017A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2940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ko-KR">
                <a:latin typeface="+mj-ea"/>
                <a:ea typeface="+mj-ea"/>
              </a:rPr>
              <a:t>&lt; </a:t>
            </a:r>
            <a:r>
              <a:rPr kumimoji="0" lang="ko-KR" altLang="en-US">
                <a:latin typeface="+mj-ea"/>
                <a:ea typeface="+mj-ea"/>
              </a:rPr>
              <a:t>평두둑 재배양식</a:t>
            </a:r>
            <a:r>
              <a:rPr kumimoji="0" lang="en-US" altLang="ko-KR">
                <a:latin typeface="+mj-ea"/>
                <a:ea typeface="+mj-ea"/>
              </a:rPr>
              <a:t>&gt;</a:t>
            </a:r>
            <a:endParaRPr kumimoji="0"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96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730251" y="1100482"/>
            <a:ext cx="3444934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육묘 이식 재배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C05489D-1506-435B-9BEA-E6EAC03A0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27848"/>
            <a:ext cx="46148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40000"/>
              </a:lnSpc>
              <a:buClr>
                <a:srgbClr val="FF6600"/>
              </a:buClr>
            </a:pPr>
            <a:r>
              <a:rPr kumimoji="0" lang="ko-KR" altLang="en-US" sz="2000" dirty="0">
                <a:solidFill>
                  <a:srgbClr val="010000"/>
                </a:solidFill>
                <a:latin typeface="+mj-ea"/>
                <a:ea typeface="+mj-ea"/>
              </a:rPr>
              <a:t>  </a:t>
            </a:r>
            <a:r>
              <a:rPr kumimoji="0" lang="ko-KR" altLang="en-US" sz="2000" dirty="0">
                <a:latin typeface="+mj-ea"/>
                <a:ea typeface="+mj-ea"/>
              </a:rPr>
              <a:t>파종시기 </a:t>
            </a:r>
            <a:r>
              <a:rPr kumimoji="0" lang="en-US" altLang="ko-KR" sz="2000" dirty="0">
                <a:latin typeface="+mj-ea"/>
                <a:ea typeface="+mj-ea"/>
              </a:rPr>
              <a:t>: </a:t>
            </a:r>
            <a:r>
              <a:rPr kumimoji="0" lang="ko-KR" altLang="en-US" sz="2000" dirty="0">
                <a:solidFill>
                  <a:srgbClr val="000066"/>
                </a:solidFill>
                <a:latin typeface="+mj-ea"/>
                <a:ea typeface="+mj-ea"/>
              </a:rPr>
              <a:t>예정 정식  </a:t>
            </a:r>
            <a:r>
              <a:rPr kumimoji="0" lang="en-US" altLang="ko-KR" sz="2000" dirty="0">
                <a:solidFill>
                  <a:srgbClr val="000066"/>
                </a:solidFill>
                <a:latin typeface="+mj-ea"/>
                <a:ea typeface="+mj-ea"/>
              </a:rPr>
              <a:t>20-25</a:t>
            </a:r>
            <a:r>
              <a:rPr kumimoji="0" lang="ko-KR" altLang="en-US" sz="2000" dirty="0">
                <a:solidFill>
                  <a:srgbClr val="000066"/>
                </a:solidFill>
                <a:latin typeface="+mj-ea"/>
                <a:ea typeface="+mj-ea"/>
              </a:rPr>
              <a:t>일 전</a:t>
            </a:r>
            <a:endParaRPr kumimoji="0" lang="en-US" altLang="ko-KR" sz="2000" dirty="0">
              <a:solidFill>
                <a:srgbClr val="000066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DSC04092">
            <a:extLst>
              <a:ext uri="{FF2B5EF4-FFF2-40B4-BE49-F238E27FC236}">
                <a16:creationId xmlns:a16="http://schemas.microsoft.com/office/drawing/2014/main" id="{66EBE94B-5392-4CFE-BA30-DBC68059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94419"/>
            <a:ext cx="39528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0C267B4-F4AC-4F8E-ACD9-C86E32DC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844675"/>
            <a:ext cx="3016097" cy="406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7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555625" y="1150179"/>
            <a:ext cx="4135438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비닐 피복 재배</a:t>
            </a:r>
          </a:p>
        </p:txBody>
      </p:sp>
      <p:pic>
        <p:nvPicPr>
          <p:cNvPr id="7" name="그림 15" descr="사본 -파주-1차파종(090709).jpg">
            <a:extLst>
              <a:ext uri="{FF2B5EF4-FFF2-40B4-BE49-F238E27FC236}">
                <a16:creationId xmlns:a16="http://schemas.microsoft.com/office/drawing/2014/main" id="{4675EF80-08D4-4E43-B167-1F3568864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752140"/>
            <a:ext cx="1922463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9" descr="크기변환_사본 -P6090016.jpg">
            <a:extLst>
              <a:ext uri="{FF2B5EF4-FFF2-40B4-BE49-F238E27FC236}">
                <a16:creationId xmlns:a16="http://schemas.microsoft.com/office/drawing/2014/main" id="{8B449CD0-F5DA-4AD8-BFB3-DB64CCB42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1752140"/>
            <a:ext cx="20161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user\Desktop\PC 교체 취합용\구 E drive\윤홍태데이터(110125)\취합용(전체파일)\윤홍태\4. 내 그림\사진모음\사진\다수확심사\괴산.bmp">
            <a:extLst>
              <a:ext uri="{FF2B5EF4-FFF2-40B4-BE49-F238E27FC236}">
                <a16:creationId xmlns:a16="http://schemas.microsoft.com/office/drawing/2014/main" id="{6BFD03C1-8BBB-4A16-9806-92EEC9A2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1" t="27029" r="16006"/>
          <a:stretch>
            <a:fillRect/>
          </a:stretch>
        </p:blipFill>
        <p:spPr bwMode="auto">
          <a:xfrm>
            <a:off x="6827838" y="1768015"/>
            <a:ext cx="19081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2B5610-5A2B-4D58-B56C-38179F0E5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052894"/>
              </p:ext>
            </p:extLst>
          </p:nvPr>
        </p:nvGraphicFramePr>
        <p:xfrm>
          <a:off x="555625" y="3429000"/>
          <a:ext cx="8180388" cy="2714625"/>
        </p:xfrm>
        <a:graphic>
          <a:graphicData uri="http://schemas.openxmlformats.org/drawingml/2006/table">
            <a:tbl>
              <a:tblPr/>
              <a:tblGrid>
                <a:gridCol w="409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0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6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장   점</a:t>
                      </a:r>
                    </a:p>
                  </a:txBody>
                  <a:tcPr marL="64767" marR="64767" marT="18391" marB="183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단   점</a:t>
                      </a:r>
                    </a:p>
                  </a:txBody>
                  <a:tcPr marL="64767" marR="64767" marT="18391" marB="183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제초작업 최소화</a:t>
                      </a:r>
                      <a:r>
                        <a:rPr lang="en-US" altLang="ko-KR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친환경</a:t>
                      </a:r>
                      <a:r>
                        <a:rPr lang="en-US" altLang="ko-KR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생육초기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양수분관리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용이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발아 시 토양온도가 높음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만파 시 조기 생육 유도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습해 및 비료 유실 방지</a:t>
                      </a:r>
                    </a:p>
                  </a:txBody>
                  <a:tcPr marL="64767" marR="64767" marT="18391" marB="183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ko-KR" altLang="en-US" sz="1800" kern="0" spc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배토작업 곤란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생육 후반기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추비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효과가 적음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가뭄 시 수분 공급이 용이하지 않음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조파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시 도복의 우려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5"/>
                        </a:buBlip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CC3300"/>
                          </a:solidFill>
                          <a:latin typeface="+mj-ea"/>
                          <a:ea typeface="+mj-ea"/>
                        </a:rPr>
                        <a:t>수확 후 비닐제거 작업 수행</a:t>
                      </a:r>
                    </a:p>
                  </a:txBody>
                  <a:tcPr marL="64767" marR="64767" marT="18391" marB="183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8" descr="109-0961_IMG.JPG">
            <a:extLst>
              <a:ext uri="{FF2B5EF4-FFF2-40B4-BE49-F238E27FC236}">
                <a16:creationId xmlns:a16="http://schemas.microsoft.com/office/drawing/2014/main" id="{9B943052-8EC3-472E-917C-07AF67B93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9" r="4326"/>
          <a:stretch>
            <a:fillRect/>
          </a:stretch>
        </p:blipFill>
        <p:spPr bwMode="auto">
          <a:xfrm>
            <a:off x="555625" y="1717215"/>
            <a:ext cx="20002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14.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제초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잡초방제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16E68-2E21-4124-A20C-924FB7C25DB6}"/>
              </a:ext>
            </a:extLst>
          </p:cNvPr>
          <p:cNvSpPr/>
          <p:nvPr/>
        </p:nvSpPr>
        <p:spPr bwMode="auto">
          <a:xfrm>
            <a:off x="954279" y="1495437"/>
            <a:ext cx="4178437" cy="20431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출아 전</a:t>
            </a: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토양처리제</a:t>
            </a: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파종 직후 및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3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일 이내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-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과습토양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약해 우려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싹 나온 후 사용금지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   *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알라유제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메토프유제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리누론수화제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등 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     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에탈플루랄린유제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비교적 벼에 안전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15001" y="1226557"/>
            <a:ext cx="3196282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제초제 이용 잡초방제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3" name="그림 5" descr="승용관리기2.jpg">
            <a:extLst>
              <a:ext uri="{FF2B5EF4-FFF2-40B4-BE49-F238E27FC236}">
                <a16:creationId xmlns:a16="http://schemas.microsoft.com/office/drawing/2014/main" id="{2B5549B3-D48F-43B9-8342-E89B69CD0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09" y="1526387"/>
            <a:ext cx="2641600" cy="20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2CBD64-BCB2-4735-9630-C86EADF16AF2}"/>
              </a:ext>
            </a:extLst>
          </p:cNvPr>
          <p:cNvSpPr/>
          <p:nvPr/>
        </p:nvSpPr>
        <p:spPr bwMode="auto">
          <a:xfrm>
            <a:off x="954279" y="3919459"/>
            <a:ext cx="4178437" cy="20431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출아 후</a:t>
            </a: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경엽처리제</a:t>
            </a: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화본과잡초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피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바랭이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 3-5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엽기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   *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플루아지포프파뷰틸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등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       </a:t>
            </a:r>
            <a:r>
              <a:rPr lang="ko-KR" altLang="en-US" sz="16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페녹사프로프피에탈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벼에 안전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등 살포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6" name="그림 6" descr="noname04.jpg">
            <a:extLst>
              <a:ext uri="{FF2B5EF4-FFF2-40B4-BE49-F238E27FC236}">
                <a16:creationId xmlns:a16="http://schemas.microsoft.com/office/drawing/2014/main" id="{78347FE7-43DA-42A0-8DB6-C809AB6F4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09" y="3919458"/>
            <a:ext cx="2641600" cy="204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4">
            <a:extLst>
              <a:ext uri="{FF2B5EF4-FFF2-40B4-BE49-F238E27FC236}">
                <a16:creationId xmlns:a16="http://schemas.microsoft.com/office/drawing/2014/main" id="{FAE4595F-6B14-4385-B234-B28668AA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279" y="6167540"/>
            <a:ext cx="669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>
              <a:buClr>
                <a:srgbClr val="FF0000"/>
              </a:buClr>
            </a:pP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※ </a:t>
            </a:r>
            <a:r>
              <a:rPr kumimoji="0" lang="ko-KR" altLang="en-US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콩 적용 제초제는 대부분 벼에 피해를 줄 우려가 많으므로 살포시 주의</a:t>
            </a:r>
            <a:endParaRPr kumimoji="0" lang="en-US" altLang="ko-KR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6953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8A676"/>
              </a:solidFill>
              <a:latin typeface="+mj-ea"/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15001" y="1226557"/>
            <a:ext cx="4240078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콩밭 주요 제초제의 종류와 사용법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CE9903-49B6-4AF6-92BC-4550DF6FD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77116"/>
              </p:ext>
            </p:extLst>
          </p:nvPr>
        </p:nvGraphicFramePr>
        <p:xfrm>
          <a:off x="815002" y="1880169"/>
          <a:ext cx="7733776" cy="3884612"/>
        </p:xfrm>
        <a:graphic>
          <a:graphicData uri="http://schemas.openxmlformats.org/drawingml/2006/table">
            <a:tbl>
              <a:tblPr/>
              <a:tblGrid>
                <a:gridCol w="105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1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구 분</a:t>
                      </a:r>
                    </a:p>
                  </a:txBody>
                  <a:tcPr marL="64770" marR="64770" marT="17903" marB="1790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제초제 이름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적용잡초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사용적기</a:t>
                      </a:r>
                      <a:endPara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6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j-ea"/>
                          <a:ea typeface="+mj-ea"/>
                        </a:rPr>
                        <a:t>사용량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3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토양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처리제</a:t>
                      </a:r>
                    </a:p>
                  </a:txBody>
                  <a:tcPr marL="64770" marR="64770" marT="17903" marB="1790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알라유제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입제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메토프유제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에탈푸로라린유제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리누론수화제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일년생잡초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파종복토직후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200㎖/10a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300㎖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60㎖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100-150g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경엽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처리제</a:t>
                      </a:r>
                    </a:p>
                  </a:txBody>
                  <a:tcPr marL="64770" marR="64770" marT="17903" marB="1790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지호프유제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세톡시딤유제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화본과잡초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잡초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3-5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엽기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잡초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2-4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엽기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75㎖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150㎖</a:t>
                      </a:r>
                    </a:p>
                  </a:txBody>
                  <a:tcPr marL="64770" marR="64770" marT="17903" marB="179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73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15.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배토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북주기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8A676"/>
                </a:solidFill>
                <a:latin typeface="+mj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8A676"/>
              </a:solidFill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16E68-2E21-4124-A20C-924FB7C25DB6}"/>
              </a:ext>
            </a:extLst>
          </p:cNvPr>
          <p:cNvSpPr/>
          <p:nvPr/>
        </p:nvSpPr>
        <p:spPr bwMode="auto">
          <a:xfrm>
            <a:off x="954280" y="1331539"/>
            <a:ext cx="6930834" cy="212765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중경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콩이 자라는 초기 단계에 골 사이를 긁어주는 작업임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북주기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제초효과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*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배토효과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수량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10%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이상 증수</a:t>
            </a:r>
            <a:endParaRPr lang="en-US" altLang="ko-KR" sz="14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85725" indent="-8572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중경배토시기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제초제 살포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파종 후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30~40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일 경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제초제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무살포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파종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일 이전부터 개화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일 전까지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2~3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5725" indent="-8572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방법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관리기 또는 트랙터 부착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배토기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이용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078087"/>
            <a:ext cx="4658661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350463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중경 배토기를 이용한 잡초방제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33" name="Object 5">
            <a:extLst>
              <a:ext uri="{FF2B5EF4-FFF2-40B4-BE49-F238E27FC236}">
                <a16:creationId xmlns:a16="http://schemas.microsoft.com/office/drawing/2014/main" id="{3F86006C-FA69-48FB-BA30-4F49CA351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780"/>
              </p:ext>
            </p:extLst>
          </p:nvPr>
        </p:nvGraphicFramePr>
        <p:xfrm>
          <a:off x="5795963" y="3758010"/>
          <a:ext cx="2782887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슬라이드" r:id="rId2" imgW="4533840" imgH="3390840" progId="PowerPoint.Slide.8">
                  <p:embed/>
                </p:oleObj>
              </mc:Choice>
              <mc:Fallback>
                <p:oleObj name="슬라이드" r:id="rId2" imgW="4533840" imgH="3390840" progId="PowerPoint.Slide.8">
                  <p:embed/>
                  <p:pic>
                    <p:nvPicPr>
                      <p:cNvPr id="191492" name="Object 5">
                        <a:extLst>
                          <a:ext uri="{FF2B5EF4-FFF2-40B4-BE49-F238E27FC236}">
                            <a16:creationId xmlns:a16="http://schemas.microsoft.com/office/drawing/2014/main" id="{073316A3-1247-4961-AC0C-43B00980A2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758010"/>
                        <a:ext cx="2782887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68">
            <a:extLst>
              <a:ext uri="{FF2B5EF4-FFF2-40B4-BE49-F238E27FC236}">
                <a16:creationId xmlns:a16="http://schemas.microsoft.com/office/drawing/2014/main" id="{7B9DB219-A4C9-484D-B110-1B54E72D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758010"/>
            <a:ext cx="2520950" cy="1984699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UNI00000c740014">
            <a:extLst>
              <a:ext uri="{FF2B5EF4-FFF2-40B4-BE49-F238E27FC236}">
                <a16:creationId xmlns:a16="http://schemas.microsoft.com/office/drawing/2014/main" id="{5F939314-E9D6-455E-AEA6-50949ADF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758010"/>
            <a:ext cx="2879725" cy="203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6">
            <a:extLst>
              <a:ext uri="{FF2B5EF4-FFF2-40B4-BE49-F238E27FC236}">
                <a16:creationId xmlns:a16="http://schemas.microsoft.com/office/drawing/2014/main" id="{AD19FA98-B154-4695-890F-B75ED17E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774135"/>
            <a:ext cx="16722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ko-KR" altLang="en-US" dirty="0">
                <a:latin typeface="+mn-ea"/>
                <a:ea typeface="+mn-ea"/>
              </a:rPr>
              <a:t>소형관리기 배토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BFBBE6A8-2DCE-4819-8E8A-F4E9CBB1A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5774135"/>
            <a:ext cx="16722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ko-KR" altLang="en-US">
                <a:latin typeface="+mn-ea"/>
                <a:ea typeface="+mn-ea"/>
              </a:rPr>
              <a:t>승용관리기 배토</a:t>
            </a: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81D61EF1-FD29-4437-88AB-41FC17D1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638" y="5774135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ko-KR" altLang="en-US">
                <a:latin typeface="+mn-ea"/>
                <a:ea typeface="+mn-ea"/>
              </a:rPr>
              <a:t>트랙터 배토</a:t>
            </a:r>
          </a:p>
        </p:txBody>
      </p:sp>
    </p:spTree>
    <p:extLst>
      <p:ext uri="{BB962C8B-B14F-4D97-AF65-F5344CB8AC3E}">
        <p14:creationId xmlns:p14="http://schemas.microsoft.com/office/powerpoint/2010/main" val="136008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16.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적심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순 지르기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16E68-2E21-4124-A20C-924FB7C25DB6}"/>
              </a:ext>
            </a:extLst>
          </p:cNvPr>
          <p:cNvSpPr/>
          <p:nvPr/>
        </p:nvSpPr>
        <p:spPr bwMode="auto">
          <a:xfrm>
            <a:off x="517277" y="1228020"/>
            <a:ext cx="5534024" cy="274875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대상포장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밀식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다비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잦은 강우 등 웃자라서 도복이 예상될 때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안전 다수확 재배 시 적극 추천 → 분지에 따른 마디 수 증대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적심시기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본엽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5~7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매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늦어도 개화 전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유의사항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 재배의 필수적 작업단계는 아님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다수확 재배 시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조파와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적심기술 효과적 투입 필요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늦게하거나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생육이 부진할 때는 적심 효과 없음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단간종은 적심 효과가 적으므로 적정 재식밀도 유지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932310"/>
            <a:ext cx="2243524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적심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순 지르기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</p:grpSp>
      <p:pic>
        <p:nvPicPr>
          <p:cNvPr id="27" name="그림 4" descr="크기변환_개화기적심.JPG">
            <a:extLst>
              <a:ext uri="{FF2B5EF4-FFF2-40B4-BE49-F238E27FC236}">
                <a16:creationId xmlns:a16="http://schemas.microsoft.com/office/drawing/2014/main" id="{20C503AA-1F52-4F91-8F3E-663891C32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86" y="1228968"/>
            <a:ext cx="25495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4" descr="20140805_125859.jpg">
            <a:extLst>
              <a:ext uri="{FF2B5EF4-FFF2-40B4-BE49-F238E27FC236}">
                <a16:creationId xmlns:a16="http://schemas.microsoft.com/office/drawing/2014/main" id="{B98F3355-6F8F-4D3D-991B-527BE00B4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86" y="3420369"/>
            <a:ext cx="2549525" cy="315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8">
            <a:extLst>
              <a:ext uri="{FF2B5EF4-FFF2-40B4-BE49-F238E27FC236}">
                <a16:creationId xmlns:a16="http://schemas.microsoft.com/office/drawing/2014/main" id="{34C52169-A457-43C3-9A95-526FF850B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261" y="4177865"/>
            <a:ext cx="26340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kumimoji="0" lang="en-US" altLang="ko-KR" dirty="0">
                <a:latin typeface="+mj-ea"/>
                <a:ea typeface="+mj-ea"/>
              </a:rPr>
              <a:t>&lt;</a:t>
            </a:r>
            <a:r>
              <a:rPr kumimoji="0" lang="ko-KR" altLang="en-US" dirty="0">
                <a:latin typeface="+mj-ea"/>
                <a:ea typeface="+mj-ea"/>
              </a:rPr>
              <a:t>부적절한 </a:t>
            </a:r>
            <a:r>
              <a:rPr kumimoji="0" lang="ko-KR" altLang="en-US" dirty="0" err="1">
                <a:latin typeface="+mj-ea"/>
                <a:ea typeface="+mj-ea"/>
              </a:rPr>
              <a:t>순지르기</a:t>
            </a:r>
            <a:r>
              <a:rPr kumimoji="0" lang="ko-KR" altLang="en-US" dirty="0">
                <a:latin typeface="+mj-ea"/>
                <a:ea typeface="+mj-ea"/>
              </a:rPr>
              <a:t> 사례</a:t>
            </a:r>
            <a:r>
              <a:rPr kumimoji="0" lang="en-US" altLang="ko-KR" dirty="0">
                <a:latin typeface="+mj-ea"/>
                <a:ea typeface="+mj-ea"/>
              </a:rPr>
              <a:t>&gt;</a:t>
            </a:r>
            <a:endParaRPr kumimoji="0" lang="ko-KR" altLang="en-US" dirty="0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B3DB6E-C226-4406-A334-9B6912F65B70}"/>
              </a:ext>
            </a:extLst>
          </p:cNvPr>
          <p:cNvGrpSpPr/>
          <p:nvPr/>
        </p:nvGrpSpPr>
        <p:grpSpPr>
          <a:xfrm>
            <a:off x="794413" y="4586141"/>
            <a:ext cx="4979751" cy="1817688"/>
            <a:chOff x="787301" y="4689658"/>
            <a:chExt cx="4979751" cy="1817688"/>
          </a:xfrm>
        </p:grpSpPr>
        <p:pic>
          <p:nvPicPr>
            <p:cNvPr id="30" name="그림 5" descr="20140805_141555.jpg">
              <a:extLst>
                <a:ext uri="{FF2B5EF4-FFF2-40B4-BE49-F238E27FC236}">
                  <a16:creationId xmlns:a16="http://schemas.microsoft.com/office/drawing/2014/main" id="{D2FBBE8C-8537-4447-B0DE-001FE138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114" y="4689658"/>
              <a:ext cx="2420938" cy="181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_x125182488" descr="EMB00000bcc0afc">
              <a:extLst>
                <a:ext uri="{FF2B5EF4-FFF2-40B4-BE49-F238E27FC236}">
                  <a16:creationId xmlns:a16="http://schemas.microsoft.com/office/drawing/2014/main" id="{0DBBFC6F-76B7-4EAE-80E8-EC3722BB7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01" y="4689658"/>
              <a:ext cx="2501663" cy="181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0819C9-BBAA-41C6-98AC-0DDBA4A00B3D}"/>
              </a:ext>
            </a:extLst>
          </p:cNvPr>
          <p:cNvSpPr/>
          <p:nvPr/>
        </p:nvSpPr>
        <p:spPr bwMode="auto">
          <a:xfrm>
            <a:off x="517276" y="4071668"/>
            <a:ext cx="5534024" cy="2496066"/>
          </a:xfrm>
          <a:prstGeom prst="rect">
            <a:avLst/>
          </a:prstGeom>
          <a:noFill/>
          <a:ln w="28575">
            <a:solidFill>
              <a:srgbClr val="A8A67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9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564612" y="1014216"/>
            <a:ext cx="6184445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육묘 적심 이식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CA74C07-27E6-445A-B5E5-DAD33B250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978573"/>
              </p:ext>
            </p:extLst>
          </p:nvPr>
        </p:nvGraphicFramePr>
        <p:xfrm>
          <a:off x="564611" y="4140762"/>
          <a:ext cx="8014777" cy="2374901"/>
        </p:xfrm>
        <a:graphic>
          <a:graphicData uri="http://schemas.openxmlformats.org/drawingml/2006/table">
            <a:tbl>
              <a:tblPr/>
              <a:tblGrid>
                <a:gridCol w="213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3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4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구 분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협수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개체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㎡당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협수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협당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립수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㎡당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립수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100</a:t>
                      </a: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립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중</a:t>
                      </a: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g)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수량</a:t>
                      </a:r>
                    </a:p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kg/10a)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지수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직 파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32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697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2.0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1,394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21.2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233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100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정상육묘이식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63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692</a:t>
                      </a:r>
                      <a:r>
                        <a:rPr lang="en-US" sz="1500" baseline="300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b</a:t>
                      </a:r>
                      <a:endParaRPr lang="en-US" sz="15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2.4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1,661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18.5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285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122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자엽절적심이식</a:t>
                      </a:r>
                      <a:endParaRPr lang="ko-KR" altLang="en-US" sz="150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52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568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2.3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1,306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19.9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266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114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 err="1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초생엽절적심이식</a:t>
                      </a:r>
                      <a:endParaRPr lang="ko-KR" altLang="en-US" sz="1500" b="1" dirty="0">
                        <a:solidFill>
                          <a:srgbClr val="FFFF00"/>
                        </a:solidFill>
                        <a:latin typeface="+mj-ea"/>
                        <a:ea typeface="+mj-ea"/>
                      </a:endParaRP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74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818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2.4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1,963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18.3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304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00"/>
                          </a:solidFill>
                          <a:latin typeface="+mj-ea"/>
                          <a:ea typeface="+mj-ea"/>
                        </a:rPr>
                        <a:t>131</a:t>
                      </a:r>
                    </a:p>
                  </a:txBody>
                  <a:tcPr marL="64770" marR="64770" marT="18830" marB="188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9CB84B2-39DE-4388-A16D-7B549FEDD310}"/>
              </a:ext>
            </a:extLst>
          </p:cNvPr>
          <p:cNvGrpSpPr/>
          <p:nvPr/>
        </p:nvGrpSpPr>
        <p:grpSpPr>
          <a:xfrm>
            <a:off x="564612" y="1518244"/>
            <a:ext cx="1637736" cy="2458948"/>
            <a:chOff x="805073" y="1406106"/>
            <a:chExt cx="1637736" cy="2458948"/>
          </a:xfrm>
        </p:grpSpPr>
        <p:pic>
          <p:nvPicPr>
            <p:cNvPr id="10" name="_x77349368" descr="EMB000011244694">
              <a:extLst>
                <a:ext uri="{FF2B5EF4-FFF2-40B4-BE49-F238E27FC236}">
                  <a16:creationId xmlns:a16="http://schemas.microsoft.com/office/drawing/2014/main" id="{CB3BA6ED-EECA-47D5-AF52-BE32CF56F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73" y="1406106"/>
              <a:ext cx="1637736" cy="1985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1">
              <a:extLst>
                <a:ext uri="{FF2B5EF4-FFF2-40B4-BE49-F238E27FC236}">
                  <a16:creationId xmlns:a16="http://schemas.microsoft.com/office/drawing/2014/main" id="{68D009EC-5B7C-413F-8CCB-A7B002FD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39" y="3495167"/>
              <a:ext cx="141940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dirty="0" err="1"/>
                <a:t>정상육묘이식</a:t>
              </a:r>
              <a:endParaRPr kumimoji="0"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9CA621-5506-46C4-9FCC-7CD56146CF87}"/>
              </a:ext>
            </a:extLst>
          </p:cNvPr>
          <p:cNvGrpSpPr/>
          <p:nvPr/>
        </p:nvGrpSpPr>
        <p:grpSpPr>
          <a:xfrm>
            <a:off x="2856010" y="1518244"/>
            <a:ext cx="1613353" cy="2430882"/>
            <a:chOff x="3959112" y="1406106"/>
            <a:chExt cx="1613353" cy="2430882"/>
          </a:xfrm>
        </p:grpSpPr>
        <p:pic>
          <p:nvPicPr>
            <p:cNvPr id="11" name="_x77343032" descr="EMB000011244695">
              <a:extLst>
                <a:ext uri="{FF2B5EF4-FFF2-40B4-BE49-F238E27FC236}">
                  <a16:creationId xmlns:a16="http://schemas.microsoft.com/office/drawing/2014/main" id="{E0C66694-71F7-4498-A40C-D610877AE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112" y="1406106"/>
              <a:ext cx="1613353" cy="197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2">
              <a:extLst>
                <a:ext uri="{FF2B5EF4-FFF2-40B4-BE49-F238E27FC236}">
                  <a16:creationId xmlns:a16="http://schemas.microsoft.com/office/drawing/2014/main" id="{1F22561D-F042-469A-8A2F-B01A95D3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112" y="3455988"/>
              <a:ext cx="161335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/>
                <a:t>자엽절적심이식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C60D93-5012-41E9-87C9-EB89ADF243EE}"/>
              </a:ext>
            </a:extLst>
          </p:cNvPr>
          <p:cNvGrpSpPr/>
          <p:nvPr/>
        </p:nvGrpSpPr>
        <p:grpSpPr>
          <a:xfrm>
            <a:off x="5038231" y="1524595"/>
            <a:ext cx="1816429" cy="2424531"/>
            <a:chOff x="6581280" y="1412457"/>
            <a:chExt cx="1816429" cy="2424531"/>
          </a:xfrm>
        </p:grpSpPr>
        <p:pic>
          <p:nvPicPr>
            <p:cNvPr id="12" name="_x77356200" descr="EMB000011244696">
              <a:extLst>
                <a:ext uri="{FF2B5EF4-FFF2-40B4-BE49-F238E27FC236}">
                  <a16:creationId xmlns:a16="http://schemas.microsoft.com/office/drawing/2014/main" id="{ECADFBCB-C54D-4BF9-BE7A-05ADCD373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882" y="1412457"/>
              <a:ext cx="1605224" cy="1973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3">
              <a:extLst>
                <a:ext uri="{FF2B5EF4-FFF2-40B4-BE49-F238E27FC236}">
                  <a16:creationId xmlns:a16="http://schemas.microsoft.com/office/drawing/2014/main" id="{CD160F9E-C321-4D15-89A8-9D560F92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280" y="3455988"/>
              <a:ext cx="18164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r>
                <a:rPr kumimoji="0" lang="ko-KR" altLang="en-US" dirty="0" err="1"/>
                <a:t>초생엽절적심이식</a:t>
              </a:r>
              <a:endParaRPr kumimoji="0" lang="ko-KR" altLang="en-US" dirty="0"/>
            </a:p>
          </p:txBody>
        </p:sp>
      </p:grpSp>
      <p:pic>
        <p:nvPicPr>
          <p:cNvPr id="17" name="Picture 2" descr="DSC04092">
            <a:extLst>
              <a:ext uri="{FF2B5EF4-FFF2-40B4-BE49-F238E27FC236}">
                <a16:creationId xmlns:a16="http://schemas.microsoft.com/office/drawing/2014/main" id="{4CF7F0D5-E621-4C1D-9567-2766A866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64" y="1825706"/>
            <a:ext cx="1584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30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17.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물 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2902BD-64D9-478A-89AF-BBB31B47702C}"/>
              </a:ext>
            </a:extLst>
          </p:cNvPr>
          <p:cNvGrpSpPr/>
          <p:nvPr/>
        </p:nvGrpSpPr>
        <p:grpSpPr>
          <a:xfrm>
            <a:off x="1141622" y="1226557"/>
            <a:ext cx="6860756" cy="2870994"/>
            <a:chOff x="635600" y="1226557"/>
            <a:chExt cx="6860756" cy="28709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4019A1-48B1-4E4E-8F76-4D2E1D6AC360}"/>
                </a:ext>
              </a:extLst>
            </p:cNvPr>
            <p:cNvSpPr/>
            <p:nvPr/>
          </p:nvSpPr>
          <p:spPr bwMode="auto">
            <a:xfrm>
              <a:off x="954280" y="1530391"/>
              <a:ext cx="6542076" cy="945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44000" anchor="ctr"/>
            <a:lstStyle/>
            <a:p>
              <a:pPr marL="180975" indent="-180975" eaLnBrk="1" latinLnBrk="1" hangingPunct="1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과도한 수분이 존재할 경우 토양산소 부족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180975" indent="-180975" eaLnBrk="1" latinLnBrk="1" hangingPunct="1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배수 불량지는 강우 후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과습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조건이 오래 지속되므로 습해 발생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19" name="그룹 40">
              <a:extLst>
                <a:ext uri="{FF2B5EF4-FFF2-40B4-BE49-F238E27FC236}">
                  <a16:creationId xmlns:a16="http://schemas.microsoft.com/office/drawing/2014/main" id="{E0794EF5-0120-45E1-B8AD-A94EB6B7E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02" y="1226557"/>
              <a:ext cx="1207993" cy="401638"/>
              <a:chOff x="328958" y="980502"/>
              <a:chExt cx="742818" cy="437215"/>
            </a:xfrm>
          </p:grpSpPr>
          <p:sp>
            <p:nvSpPr>
              <p:cNvPr id="20" name="모서리가 둥근 직사각형 9">
                <a:extLst>
                  <a:ext uri="{FF2B5EF4-FFF2-40B4-BE49-F238E27FC236}">
                    <a16:creationId xmlns:a16="http://schemas.microsoft.com/office/drawing/2014/main" id="{7E6972EC-88CE-46CE-A35B-D066380804FB}"/>
                  </a:ext>
                </a:extLst>
              </p:cNvPr>
              <p:cNvSpPr/>
              <p:nvPr/>
            </p:nvSpPr>
            <p:spPr>
              <a:xfrm>
                <a:off x="328958" y="980502"/>
                <a:ext cx="742818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/>
              </a:p>
            </p:txBody>
          </p:sp>
          <p:sp>
            <p:nvSpPr>
              <p:cNvPr id="21" name="모서리가 둥근 직사각형 10">
                <a:extLst>
                  <a:ext uri="{FF2B5EF4-FFF2-40B4-BE49-F238E27FC236}">
                    <a16:creationId xmlns:a16="http://schemas.microsoft.com/office/drawing/2014/main" id="{6601DE2D-8968-46B1-A083-983C4FC84202}"/>
                  </a:ext>
                </a:extLst>
              </p:cNvPr>
              <p:cNvSpPr/>
              <p:nvPr/>
            </p:nvSpPr>
            <p:spPr>
              <a:xfrm>
                <a:off x="364070" y="1014713"/>
                <a:ext cx="665651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습 해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3" name="AutoShape 24">
              <a:extLst>
                <a:ext uri="{FF2B5EF4-FFF2-40B4-BE49-F238E27FC236}">
                  <a16:creationId xmlns:a16="http://schemas.microsoft.com/office/drawing/2014/main" id="{0BB17D0C-C9BF-4E68-B0D6-B544CE948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00" y="1249187"/>
              <a:ext cx="51581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0"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3CADAEE-5AD7-462A-BDAD-4B2749EDCE40}"/>
                </a:ext>
              </a:extLst>
            </p:cNvPr>
            <p:cNvSpPr/>
            <p:nvPr/>
          </p:nvSpPr>
          <p:spPr bwMode="auto">
            <a:xfrm>
              <a:off x="954280" y="2930533"/>
              <a:ext cx="6542076" cy="1167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44000" anchor="ctr"/>
            <a:lstStyle/>
            <a:p>
              <a:pPr marL="180975" indent="-180975" eaLnBrk="1" latinLnBrk="1" hangingPunct="1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적지선정 및 배수로 설치 필수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180975" indent="-180975" eaLnBrk="1" latinLnBrk="1" hangingPunct="1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담수 피해 시 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1%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요소액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엽면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살포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180975" indent="-180975" eaLnBrk="1" latinLnBrk="1" hangingPunct="1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배수로 설치 후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고인물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신속 제거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3BFD085B-9A26-40D3-B9D7-A22971C87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02" y="2661652"/>
              <a:ext cx="1207993" cy="401638"/>
              <a:chOff x="328958" y="980502"/>
              <a:chExt cx="742818" cy="437215"/>
            </a:xfrm>
          </p:grpSpPr>
          <p:sp>
            <p:nvSpPr>
              <p:cNvPr id="37" name="모서리가 둥근 직사각형 9">
                <a:extLst>
                  <a:ext uri="{FF2B5EF4-FFF2-40B4-BE49-F238E27FC236}">
                    <a16:creationId xmlns:a16="http://schemas.microsoft.com/office/drawing/2014/main" id="{6DF772FF-7C19-4365-8349-86486CAC721C}"/>
                  </a:ext>
                </a:extLst>
              </p:cNvPr>
              <p:cNvSpPr/>
              <p:nvPr/>
            </p:nvSpPr>
            <p:spPr>
              <a:xfrm>
                <a:off x="328958" y="980502"/>
                <a:ext cx="742818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/>
              </a:p>
            </p:txBody>
          </p:sp>
          <p:sp>
            <p:nvSpPr>
              <p:cNvPr id="38" name="모서리가 둥근 직사각형 10">
                <a:extLst>
                  <a:ext uri="{FF2B5EF4-FFF2-40B4-BE49-F238E27FC236}">
                    <a16:creationId xmlns:a16="http://schemas.microsoft.com/office/drawing/2014/main" id="{9F2FE3C6-9477-4115-909B-A4024C04DDC5}"/>
                  </a:ext>
                </a:extLst>
              </p:cNvPr>
              <p:cNvSpPr/>
              <p:nvPr/>
            </p:nvSpPr>
            <p:spPr>
              <a:xfrm>
                <a:off x="364070" y="1014713"/>
                <a:ext cx="70770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대 책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40" name="AutoShape 24">
              <a:extLst>
                <a:ext uri="{FF2B5EF4-FFF2-40B4-BE49-F238E27FC236}">
                  <a16:creationId xmlns:a16="http://schemas.microsoft.com/office/drawing/2014/main" id="{7D03BD48-83D2-40BA-BABE-AD6B3FE7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00" y="2684282"/>
              <a:ext cx="51581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kumimoji="0"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7" name="그림 37" descr="크기변환_SDC11633.JPG">
            <a:extLst>
              <a:ext uri="{FF2B5EF4-FFF2-40B4-BE49-F238E27FC236}">
                <a16:creationId xmlns:a16="http://schemas.microsoft.com/office/drawing/2014/main" id="{8F535FFC-6724-4F02-A8BF-DE81556E6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1525"/>
            <a:ext cx="1992312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40" descr="DSC_2287.JPG">
            <a:extLst>
              <a:ext uri="{FF2B5EF4-FFF2-40B4-BE49-F238E27FC236}">
                <a16:creationId xmlns:a16="http://schemas.microsoft.com/office/drawing/2014/main" id="{3536DE2F-C99D-4EA4-93D0-22EA2211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581525"/>
            <a:ext cx="19446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3" descr="크기변환_무안-논-풍산-습해-9.JPG">
            <a:extLst>
              <a:ext uri="{FF2B5EF4-FFF2-40B4-BE49-F238E27FC236}">
                <a16:creationId xmlns:a16="http://schemas.microsoft.com/office/drawing/2014/main" id="{C5DAE4C5-669F-48E1-82B6-C5A01C27F3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581525"/>
            <a:ext cx="20161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0" descr="크기변환_무안-논-태광-습해(약함)-전경-2.JPG">
            <a:extLst>
              <a:ext uri="{FF2B5EF4-FFF2-40B4-BE49-F238E27FC236}">
                <a16:creationId xmlns:a16="http://schemas.microsoft.com/office/drawing/2014/main" id="{E675201C-D5B7-4BFA-BCD5-FAF0B7594C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4581525"/>
            <a:ext cx="201295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5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799"/>
          <a:stretch/>
        </p:blipFill>
        <p:spPr>
          <a:xfrm>
            <a:off x="1" y="857250"/>
            <a:ext cx="9153398" cy="51435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37D9D-1FDA-4A18-8F7A-B6E3ED044E36}"/>
              </a:ext>
            </a:extLst>
          </p:cNvPr>
          <p:cNvSpPr txBox="1">
            <a:spLocks/>
          </p:cNvSpPr>
          <p:nvPr/>
        </p:nvSpPr>
        <p:spPr>
          <a:xfrm>
            <a:off x="4398512" y="1076294"/>
            <a:ext cx="4745489" cy="5609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marR="0" lvl="0" indent="-192881" algn="ctr" defTabSz="914400" rtl="0" eaLnBrk="0" fontAlgn="auto" latinLnBrk="1" hangingPunc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013" algn="l"/>
                <a:tab pos="451842" algn="l"/>
              </a:tabLst>
              <a:defRPr/>
            </a:pPr>
            <a:r>
              <a:rPr kumimoji="0" lang="ko-KR" alt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Tahoma" panose="020B0604030504040204" pitchFamily="34" charset="0"/>
              </a:rPr>
              <a:t>오리는 총 몇 마리</a:t>
            </a:r>
            <a:r>
              <a:rPr kumimoji="0" lang="en-US" altLang="ko-KR" sz="4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414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8A676"/>
                </a:solidFill>
                <a:latin typeface="+mj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물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19A1-48B1-4E4E-8F76-4D2E1D6AC360}"/>
              </a:ext>
            </a:extLst>
          </p:cNvPr>
          <p:cNvSpPr/>
          <p:nvPr/>
        </p:nvSpPr>
        <p:spPr bwMode="auto">
          <a:xfrm>
            <a:off x="1020362" y="1530390"/>
            <a:ext cx="7321377" cy="179940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최우선 고려사항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침수 및 습해 발생 우려 없는 토양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특히 논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집중 호우 시 침수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우려없고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24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시간 내 물 빠짐이 가능한 포장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침수를 대비하여 약간의 경사지 밭 또는 계단식 논 유리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토양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사양토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양토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식양토를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추천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사질토는 한발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식질토는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습해 우려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*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배수로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규모가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0.5ha 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이상 논은 가장자리에 </a:t>
            </a:r>
            <a:r>
              <a:rPr lang="en-US" altLang="ko-KR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50~80cm </a:t>
            </a:r>
            <a:r>
              <a:rPr lang="ko-KR" altLang="en-US" sz="16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깊이로 설치</a:t>
            </a:r>
            <a:endParaRPr lang="en-US" altLang="ko-KR" sz="16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81085" y="1226557"/>
            <a:ext cx="3196646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재배 적지 및 배수로 설치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3" name="AutoShape 24">
            <a:extLst>
              <a:ext uri="{FF2B5EF4-FFF2-40B4-BE49-F238E27FC236}">
                <a16:creationId xmlns:a16="http://schemas.microsoft.com/office/drawing/2014/main" id="{0BB17D0C-C9BF-4E68-B0D6-B544CE948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83" y="1249187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Picture 4" descr="DSC00079">
            <a:extLst>
              <a:ext uri="{FF2B5EF4-FFF2-40B4-BE49-F238E27FC236}">
                <a16:creationId xmlns:a16="http://schemas.microsoft.com/office/drawing/2014/main" id="{07AFB96D-CDD3-4D84-86B9-A90DEFFE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05765"/>
            <a:ext cx="3246438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3B98E260-CBF8-4BFC-8055-2169F8E34C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00888" y="5074190"/>
            <a:ext cx="0" cy="99060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직선 연결선 21">
            <a:extLst>
              <a:ext uri="{FF2B5EF4-FFF2-40B4-BE49-F238E27FC236}">
                <a16:creationId xmlns:a16="http://schemas.microsoft.com/office/drawing/2014/main" id="{D76A5AD7-AFA3-4F18-9DC9-CDA9B5F81A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8888" y="5074190"/>
            <a:ext cx="0" cy="99060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직선 연결선 24">
            <a:extLst>
              <a:ext uri="{FF2B5EF4-FFF2-40B4-BE49-F238E27FC236}">
                <a16:creationId xmlns:a16="http://schemas.microsoft.com/office/drawing/2014/main" id="{1C0E5E90-46AB-4B8F-873C-892C2087B9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8888" y="6064790"/>
            <a:ext cx="762000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직선 연결선 26">
            <a:extLst>
              <a:ext uri="{FF2B5EF4-FFF2-40B4-BE49-F238E27FC236}">
                <a16:creationId xmlns:a16="http://schemas.microsoft.com/office/drawing/2014/main" id="{9436834F-1CCE-4F09-AE70-4D424D4CBA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9613" y="5074190"/>
            <a:ext cx="1819275" cy="2222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직사각형 32">
            <a:extLst>
              <a:ext uri="{FF2B5EF4-FFF2-40B4-BE49-F238E27FC236}">
                <a16:creationId xmlns:a16="http://schemas.microsoft.com/office/drawing/2014/main" id="{519EC1B3-1EBD-45C4-BDE8-E7192CDB9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688" y="5455190"/>
            <a:ext cx="803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r>
              <a:rPr lang="en-US" altLang="ko-KR" sz="1200" b="1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50~80cm</a:t>
            </a:r>
            <a:endParaRPr kumimoji="0" lang="ko-KR" altLang="en-US" sz="1200">
              <a:solidFill>
                <a:srgbClr val="C00000"/>
              </a:solidFill>
            </a:endParaRPr>
          </a:p>
        </p:txBody>
      </p:sp>
      <p:cxnSp>
        <p:nvCxnSpPr>
          <p:cNvPr id="30" name="직선 연결선 34">
            <a:extLst>
              <a:ext uri="{FF2B5EF4-FFF2-40B4-BE49-F238E27FC236}">
                <a16:creationId xmlns:a16="http://schemas.microsoft.com/office/drawing/2014/main" id="{E7FDEAD0-C532-4EA8-ADC7-F50D2F327E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38888" y="3778790"/>
            <a:ext cx="1447800" cy="129540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직선 연결선 35">
            <a:extLst>
              <a:ext uri="{FF2B5EF4-FFF2-40B4-BE49-F238E27FC236}">
                <a16:creationId xmlns:a16="http://schemas.microsoft.com/office/drawing/2014/main" id="{D171DD28-482F-4228-91F1-96B8261365A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00888" y="4007390"/>
            <a:ext cx="1143000" cy="106680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296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물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19A1-48B1-4E4E-8F76-4D2E1D6AC360}"/>
              </a:ext>
            </a:extLst>
          </p:cNvPr>
          <p:cNvSpPr/>
          <p:nvPr/>
        </p:nvSpPr>
        <p:spPr bwMode="auto">
          <a:xfrm>
            <a:off x="1020362" y="1323361"/>
            <a:ext cx="7321377" cy="9367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콩은 비교적 많은 수분을 요하는 작물로 관수효과가 큼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종실비대기 한발은 콩알 무게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크기 감소로 수량감소 심함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889321" y="981941"/>
            <a:ext cx="1952733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한발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가뭄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</p:grpSp>
      <p:sp>
        <p:nvSpPr>
          <p:cNvPr id="33" name="AutoShape 24">
            <a:extLst>
              <a:ext uri="{FF2B5EF4-FFF2-40B4-BE49-F238E27FC236}">
                <a16:creationId xmlns:a16="http://schemas.microsoft.com/office/drawing/2014/main" id="{0BB17D0C-C9BF-4E68-B0D6-B544CE948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83" y="1042158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Picture 4" descr="논재배(관수)">
            <a:extLst>
              <a:ext uri="{FF2B5EF4-FFF2-40B4-BE49-F238E27FC236}">
                <a16:creationId xmlns:a16="http://schemas.microsoft.com/office/drawing/2014/main" id="{3F55D643-39AC-450D-B88E-4955AA93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211" y="2438401"/>
            <a:ext cx="4131528" cy="407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C:\Documents and Settings\user\바탕 화면\합동진단\사진\그림2.jpg">
            <a:extLst>
              <a:ext uri="{FF2B5EF4-FFF2-40B4-BE49-F238E27FC236}">
                <a16:creationId xmlns:a16="http://schemas.microsoft.com/office/drawing/2014/main" id="{4BA20235-0DD7-4B41-9B26-DCEA8DF4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2" y="2438400"/>
            <a:ext cx="297180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9" descr="습해사진(0802).JPG">
            <a:extLst>
              <a:ext uri="{FF2B5EF4-FFF2-40B4-BE49-F238E27FC236}">
                <a16:creationId xmlns:a16="http://schemas.microsoft.com/office/drawing/2014/main" id="{D2356749-A174-42B7-83BC-992002847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4944" r="21667" b="17378"/>
          <a:stretch>
            <a:fillRect/>
          </a:stretch>
        </p:blipFill>
        <p:spPr bwMode="auto">
          <a:xfrm>
            <a:off x="1039482" y="4572000"/>
            <a:ext cx="29718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18.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수확 및 탈곡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19A1-48B1-4E4E-8F76-4D2E1D6AC360}"/>
              </a:ext>
            </a:extLst>
          </p:cNvPr>
          <p:cNvSpPr/>
          <p:nvPr/>
        </p:nvSpPr>
        <p:spPr bwMode="auto">
          <a:xfrm>
            <a:off x="839200" y="1944461"/>
            <a:ext cx="5294181" cy="94539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성숙기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콩꼬투리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80~90%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고유 성숙색깔로 변색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성숙기 이후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7~14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일이 수확 적기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18~20%)</a:t>
            </a: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778425" y="1663257"/>
            <a:ext cx="2232748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수확 적기 판정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3" name="AutoShape 24">
            <a:extLst>
              <a:ext uri="{FF2B5EF4-FFF2-40B4-BE49-F238E27FC236}">
                <a16:creationId xmlns:a16="http://schemas.microsoft.com/office/drawing/2014/main" id="{0BB17D0C-C9BF-4E68-B0D6-B544CE948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0" y="1663257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CADAEE-5AD7-462A-BDAD-4B2749EDCE40}"/>
              </a:ext>
            </a:extLst>
          </p:cNvPr>
          <p:cNvSpPr/>
          <p:nvPr/>
        </p:nvSpPr>
        <p:spPr bwMode="auto">
          <a:xfrm>
            <a:off x="839200" y="3732788"/>
            <a:ext cx="5294181" cy="16500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수확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2~3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건조 후 탈곡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탈곡기 이용은 꼬투리 수분함량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이내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이상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탈립율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저하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작업 소요시간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길어짐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과다건조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깨진 종자 많음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회전속도 조절 필요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36" name="그룹 40">
            <a:extLst>
              <a:ext uri="{FF2B5EF4-FFF2-40B4-BE49-F238E27FC236}">
                <a16:creationId xmlns:a16="http://schemas.microsoft.com/office/drawing/2014/main" id="{3BFD085B-9A26-40D3-B9D7-A22971C87E47}"/>
              </a:ext>
            </a:extLst>
          </p:cNvPr>
          <p:cNvGrpSpPr>
            <a:grpSpLocks/>
          </p:cNvGrpSpPr>
          <p:nvPr/>
        </p:nvGrpSpPr>
        <p:grpSpPr bwMode="auto">
          <a:xfrm>
            <a:off x="699922" y="3481160"/>
            <a:ext cx="2117419" cy="401638"/>
            <a:chOff x="328958" y="980502"/>
            <a:chExt cx="1737360" cy="437215"/>
          </a:xfrm>
        </p:grpSpPr>
        <p:sp>
          <p:nvSpPr>
            <p:cNvPr id="37" name="모서리가 둥근 직사각형 9">
              <a:extLst>
                <a:ext uri="{FF2B5EF4-FFF2-40B4-BE49-F238E27FC236}">
                  <a16:creationId xmlns:a16="http://schemas.microsoft.com/office/drawing/2014/main" id="{6DF772FF-7C19-4365-8349-86486CAC721C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38" name="모서리가 둥근 직사각형 10">
              <a:extLst>
                <a:ext uri="{FF2B5EF4-FFF2-40B4-BE49-F238E27FC236}">
                  <a16:creationId xmlns:a16="http://schemas.microsoft.com/office/drawing/2014/main" id="{9F2FE3C6-9477-4115-909B-A4024C04DDC5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탈곡 시 유의점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0" name="AutoShape 24">
            <a:extLst>
              <a:ext uri="{FF2B5EF4-FFF2-40B4-BE49-F238E27FC236}">
                <a16:creationId xmlns:a16="http://schemas.microsoft.com/office/drawing/2014/main" id="{7D03BD48-83D2-40BA-BABE-AD6B3FE7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0" y="3503790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2" descr="중모3003호(성숙기 초형).JPG">
            <a:extLst>
              <a:ext uri="{FF2B5EF4-FFF2-40B4-BE49-F238E27FC236}">
                <a16:creationId xmlns:a16="http://schemas.microsoft.com/office/drawing/2014/main" id="{8B618198-0364-4FCC-866D-584443287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12" y="2444423"/>
            <a:ext cx="2519363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1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19A1-48B1-4E4E-8F76-4D2E1D6AC360}"/>
              </a:ext>
            </a:extLst>
          </p:cNvPr>
          <p:cNvSpPr/>
          <p:nvPr/>
        </p:nvSpPr>
        <p:spPr bwMode="auto">
          <a:xfrm>
            <a:off x="1256114" y="1619913"/>
            <a:ext cx="6950451" cy="19945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문제점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평면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조파나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점파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가능 포장은 크게 문제가 없음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-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휴립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재배 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콤바인의 궤도바퀴가 기울어 짐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휴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이랑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의 표면이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불균일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tabLst>
                <a:tab pos="180975" algn="l"/>
              </a:tabLst>
              <a:defRPr/>
            </a:pP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* </a:t>
            </a:r>
            <a:r>
              <a:rPr lang="ko-KR" altLang="en-US" sz="15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예취부에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흙이 절토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종실손실 → 흙먼지 등 불순물 이입</a:t>
            </a:r>
            <a:r>
              <a:rPr lang="en-US" altLang="ko-KR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수확 불가</a:t>
            </a:r>
            <a:endParaRPr lang="en-US" altLang="ko-KR" sz="15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성숙 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정도 수분함량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18~20%(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손실 적음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5" name="Picture 19" descr="UNI000008e4001c">
            <a:extLst>
              <a:ext uri="{FF2B5EF4-FFF2-40B4-BE49-F238E27FC236}">
                <a16:creationId xmlns:a16="http://schemas.microsoft.com/office/drawing/2014/main" id="{06BDBE2C-8B46-4188-8F58-0D5D294B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4" t="8276" b="2759"/>
          <a:stretch>
            <a:fillRect/>
          </a:stretch>
        </p:blipFill>
        <p:spPr bwMode="auto">
          <a:xfrm>
            <a:off x="611188" y="4149725"/>
            <a:ext cx="252095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1" descr="UNI000008e4001e">
            <a:extLst>
              <a:ext uri="{FF2B5EF4-FFF2-40B4-BE49-F238E27FC236}">
                <a16:creationId xmlns:a16="http://schemas.microsoft.com/office/drawing/2014/main" id="{8F3E973F-6543-47C1-ABE9-D319979C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b="2779"/>
          <a:stretch>
            <a:fillRect/>
          </a:stretch>
        </p:blipFill>
        <p:spPr bwMode="auto">
          <a:xfrm>
            <a:off x="3059113" y="4149725"/>
            <a:ext cx="273685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 descr="UNI000008e40020">
            <a:extLst>
              <a:ext uri="{FF2B5EF4-FFF2-40B4-BE49-F238E27FC236}">
                <a16:creationId xmlns:a16="http://schemas.microsoft.com/office/drawing/2014/main" id="{F99C3E59-9F00-40C0-9112-788205B7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3" b="2759"/>
          <a:stretch>
            <a:fillRect/>
          </a:stretch>
        </p:blipFill>
        <p:spPr bwMode="auto">
          <a:xfrm>
            <a:off x="5724525" y="4149725"/>
            <a:ext cx="262255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40">
            <a:extLst>
              <a:ext uri="{FF2B5EF4-FFF2-40B4-BE49-F238E27FC236}">
                <a16:creationId xmlns:a16="http://schemas.microsoft.com/office/drawing/2014/main" id="{93C121F8-88FC-4B74-8175-750BACF41AF0}"/>
              </a:ext>
            </a:extLst>
          </p:cNvPr>
          <p:cNvGrpSpPr>
            <a:grpSpLocks/>
          </p:cNvGrpSpPr>
          <p:nvPr/>
        </p:nvGrpSpPr>
        <p:grpSpPr bwMode="auto">
          <a:xfrm>
            <a:off x="1036360" y="1407705"/>
            <a:ext cx="4914879" cy="401638"/>
            <a:chOff x="328958" y="980502"/>
            <a:chExt cx="1737360" cy="437215"/>
          </a:xfrm>
        </p:grpSpPr>
        <p:sp>
          <p:nvSpPr>
            <p:cNvPr id="29" name="모서리가 둥근 직사각형 9">
              <a:extLst>
                <a:ext uri="{FF2B5EF4-FFF2-40B4-BE49-F238E27FC236}">
                  <a16:creationId xmlns:a16="http://schemas.microsoft.com/office/drawing/2014/main" id="{95FDF840-CB1F-45FF-BECE-B232EDCC18E2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30" name="모서리가 둥근 직사각형 10">
              <a:extLst>
                <a:ext uri="{FF2B5EF4-FFF2-40B4-BE49-F238E27FC236}">
                  <a16:creationId xmlns:a16="http://schemas.microsoft.com/office/drawing/2014/main" id="{81DA58DF-BDE2-4183-8A12-748C35AFB4B5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콤바인 수확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1ha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 대규모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단지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재배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1" name="AutoShape 24">
            <a:extLst>
              <a:ext uri="{FF2B5EF4-FFF2-40B4-BE49-F238E27FC236}">
                <a16:creationId xmlns:a16="http://schemas.microsoft.com/office/drawing/2014/main" id="{52E5F64C-9C30-4E71-9683-DA22D77C4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59" y="1430335"/>
            <a:ext cx="515810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3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kumimoji="0"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6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19.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선별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정선작업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1A153D-9F64-476A-8265-1555518157B9}"/>
              </a:ext>
            </a:extLst>
          </p:cNvPr>
          <p:cNvGrpSpPr/>
          <p:nvPr/>
        </p:nvGrpSpPr>
        <p:grpSpPr>
          <a:xfrm>
            <a:off x="699922" y="1656340"/>
            <a:ext cx="7132863" cy="3545320"/>
            <a:chOff x="699922" y="1278317"/>
            <a:chExt cx="7132863" cy="35453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4019A1-48B1-4E4E-8F76-4D2E1D6AC360}"/>
                </a:ext>
              </a:extLst>
            </p:cNvPr>
            <p:cNvSpPr/>
            <p:nvPr/>
          </p:nvSpPr>
          <p:spPr bwMode="auto">
            <a:xfrm>
              <a:off x="839200" y="1582151"/>
              <a:ext cx="6993585" cy="3241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44000" anchor="ctr"/>
            <a:lstStyle/>
            <a:p>
              <a:pPr marL="180975" indent="-180975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(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목적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)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정선은 종자용의 경우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피해립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미숙립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병충해립과 이물질을 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300"/>
                </a:spcAft>
                <a:tabLst>
                  <a:tab pos="180975" algn="l"/>
                </a:tabLst>
                <a:defRPr/>
              </a:pP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 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제거하기 위해 필요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180975" indent="-180975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콩 수매 시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미숙립과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 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피해립계가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 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10%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이하여야 합격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marL="180975" indent="-180975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초기단계의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정선기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: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풍구 → 일차적으로 거칠고 큰 물질을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걸러냄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180975" indent="-180975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tabLst>
                  <a:tab pos="180975" algn="l"/>
                </a:tabLst>
                <a:defRPr/>
              </a:pP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본 정선기로는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풍선사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, 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나선형정선기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700" dirty="0" err="1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비중정선기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 등이 단독 또는 복합으로 사용되고</a:t>
              </a:r>
              <a:r>
                <a:rPr lang="en-US" altLang="ko-KR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700" dirty="0">
                  <a:ln>
                    <a:solidFill>
                      <a:schemeClr val="bg2">
                        <a:lumMod val="90000"/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최근 색채선별기 이용  증가 추세 </a:t>
              </a:r>
              <a:endPara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grpSp>
          <p:nvGrpSpPr>
            <p:cNvPr id="19" name="그룹 40">
              <a:extLst>
                <a:ext uri="{FF2B5EF4-FFF2-40B4-BE49-F238E27FC236}">
                  <a16:creationId xmlns:a16="http://schemas.microsoft.com/office/drawing/2014/main" id="{E0794EF5-0120-45E1-B8AD-A94EB6B7E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922" y="1278317"/>
              <a:ext cx="1343062" cy="401638"/>
              <a:chOff x="328958" y="980502"/>
              <a:chExt cx="825875" cy="437215"/>
            </a:xfrm>
          </p:grpSpPr>
          <p:sp>
            <p:nvSpPr>
              <p:cNvPr id="20" name="모서리가 둥근 직사각형 9">
                <a:extLst>
                  <a:ext uri="{FF2B5EF4-FFF2-40B4-BE49-F238E27FC236}">
                    <a16:creationId xmlns:a16="http://schemas.microsoft.com/office/drawing/2014/main" id="{7E6972EC-88CE-46CE-A35B-D066380804FB}"/>
                  </a:ext>
                </a:extLst>
              </p:cNvPr>
              <p:cNvSpPr/>
              <p:nvPr/>
            </p:nvSpPr>
            <p:spPr>
              <a:xfrm>
                <a:off x="328958" y="980502"/>
                <a:ext cx="825875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/>
              </a:p>
            </p:txBody>
          </p:sp>
          <p:sp>
            <p:nvSpPr>
              <p:cNvPr id="21" name="모서리가 둥근 직사각형 10">
                <a:extLst>
                  <a:ext uri="{FF2B5EF4-FFF2-40B4-BE49-F238E27FC236}">
                    <a16:creationId xmlns:a16="http://schemas.microsoft.com/office/drawing/2014/main" id="{6601DE2D-8968-46B1-A083-983C4FC84202}"/>
                  </a:ext>
                </a:extLst>
              </p:cNvPr>
              <p:cNvSpPr/>
              <p:nvPr/>
            </p:nvSpPr>
            <p:spPr>
              <a:xfrm>
                <a:off x="364070" y="1014713"/>
                <a:ext cx="790763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  선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52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20.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건조 및 저장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019A1-48B1-4E4E-8F76-4D2E1D6AC360}"/>
              </a:ext>
            </a:extLst>
          </p:cNvPr>
          <p:cNvSpPr/>
          <p:nvPr/>
        </p:nvSpPr>
        <p:spPr bwMode="auto">
          <a:xfrm>
            <a:off x="839200" y="1960174"/>
            <a:ext cx="6993585" cy="287127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나물용 및 종자용은 특히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천일건조가 발아력 유리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불가피할 경우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건조기 이용은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30~40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℃ 이하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상대습도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50~70%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내외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풍건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장기 저장 시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 이하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상대습도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내외 수분함량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이하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건조 후 서늘한 장소 저장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가능하면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저온고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저장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수분함량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14%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이하 보관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19" name="그룹 40">
            <a:extLst>
              <a:ext uri="{FF2B5EF4-FFF2-40B4-BE49-F238E27FC236}">
                <a16:creationId xmlns:a16="http://schemas.microsoft.com/office/drawing/2014/main" id="{E0794EF5-0120-45E1-B8AD-A94EB6B7E059}"/>
              </a:ext>
            </a:extLst>
          </p:cNvPr>
          <p:cNvGrpSpPr>
            <a:grpSpLocks/>
          </p:cNvGrpSpPr>
          <p:nvPr/>
        </p:nvGrpSpPr>
        <p:grpSpPr bwMode="auto">
          <a:xfrm>
            <a:off x="699922" y="1656340"/>
            <a:ext cx="1977375" cy="401638"/>
            <a:chOff x="328958" y="980502"/>
            <a:chExt cx="1737360" cy="437215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7E6972EC-88CE-46CE-A35B-D066380804FB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21" name="모서리가 둥근 직사각형 10">
              <a:extLst>
                <a:ext uri="{FF2B5EF4-FFF2-40B4-BE49-F238E27FC236}">
                  <a16:creationId xmlns:a16="http://schemas.microsoft.com/office/drawing/2014/main" id="{6601DE2D-8968-46B1-A083-983C4FC84202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건조 및 저장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52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참고</a:t>
            </a:r>
          </a:p>
        </p:txBody>
      </p:sp>
      <p:sp>
        <p:nvSpPr>
          <p:cNvPr id="33" name="양쪽 모서리가 둥근 사각형 6">
            <a:extLst>
              <a:ext uri="{FF2B5EF4-FFF2-40B4-BE49-F238E27FC236}">
                <a16:creationId xmlns:a16="http://schemas.microsoft.com/office/drawing/2014/main" id="{CF85B217-32DC-47DC-A405-862633715AD5}"/>
              </a:ext>
            </a:extLst>
          </p:cNvPr>
          <p:cNvSpPr/>
          <p:nvPr/>
        </p:nvSpPr>
        <p:spPr bwMode="auto">
          <a:xfrm>
            <a:off x="381001" y="1255855"/>
            <a:ext cx="3949460" cy="386061"/>
          </a:xfrm>
          <a:prstGeom prst="round2SameRect">
            <a:avLst>
              <a:gd name="adj1" fmla="val 44947"/>
              <a:gd name="adj2" fmla="val 0"/>
            </a:avLst>
          </a:prstGeom>
          <a:solidFill>
            <a:srgbClr val="C0D640"/>
          </a:solidFill>
          <a:ln>
            <a:solidFill>
              <a:srgbClr val="C0D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생력기계화 일관 작업체계</a:t>
            </a:r>
          </a:p>
        </p:txBody>
      </p:sp>
      <p:pic>
        <p:nvPicPr>
          <p:cNvPr id="10" name="Picture 2" descr="C:\DOCUME~1\국립식~1\LOCALS~1\Temp\UNI0000056c0008.gif">
            <a:extLst>
              <a:ext uri="{FF2B5EF4-FFF2-40B4-BE49-F238E27FC236}">
                <a16:creationId xmlns:a16="http://schemas.microsoft.com/office/drawing/2014/main" id="{138E22F6-D3F3-494B-8B07-B3041BE2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0512"/>
            <a:ext cx="803275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945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_x72539800" descr="EMB0000108023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557" y="1676400"/>
            <a:ext cx="26114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_x65022272" descr="EMB00001080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3782" y="1665288"/>
            <a:ext cx="240665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38100" y="-266192"/>
            <a:ext cx="479971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endParaRPr lang="en-US" altLang="ko-KR" sz="2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</a:rPr>
              <a:t>21. </a:t>
            </a:r>
            <a:r>
              <a:rPr lang="ko-KR" altLang="en-US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</a:rPr>
              <a:t>콩 주요 병해충  예방 및 방제</a:t>
            </a:r>
          </a:p>
        </p:txBody>
      </p:sp>
      <p:sp>
        <p:nvSpPr>
          <p:cNvPr id="8500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85009" name="_x83984248" descr="EMB0000130408b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5357" y="1676400"/>
            <a:ext cx="2667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9" descr="forg eye"/>
          <p:cNvPicPr>
            <a:picLocks noChangeAspect="1" noChangeArrowheads="1"/>
          </p:cNvPicPr>
          <p:nvPr/>
        </p:nvPicPr>
        <p:blipFill>
          <a:blip r:embed="rId5" cstate="print"/>
          <a:srcRect l="12522" r="43181"/>
          <a:stretch>
            <a:fillRect/>
          </a:stretch>
        </p:blipFill>
        <p:spPr bwMode="auto">
          <a:xfrm>
            <a:off x="899592" y="4509120"/>
            <a:ext cx="108012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_x74309984" descr="EMB0000108023aa"/>
          <p:cNvPicPr>
            <a:picLocks noChangeAspect="1" noChangeArrowheads="1"/>
          </p:cNvPicPr>
          <p:nvPr/>
        </p:nvPicPr>
        <p:blipFill>
          <a:blip r:embed="rId6" cstate="print"/>
          <a:srcRect l="18287" r="37490" b="221"/>
          <a:stretch>
            <a:fillRect/>
          </a:stretch>
        </p:blipFill>
        <p:spPr bwMode="auto">
          <a:xfrm>
            <a:off x="3491880" y="4509120"/>
            <a:ext cx="108012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 descr="세균성"/>
          <p:cNvPicPr>
            <a:picLocks noChangeAspect="1" noChangeArrowheads="1"/>
          </p:cNvPicPr>
          <p:nvPr/>
        </p:nvPicPr>
        <p:blipFill>
          <a:blip r:embed="rId7" cstate="print"/>
          <a:srcRect l="-2595" r="-18654"/>
          <a:stretch>
            <a:fillRect/>
          </a:stretch>
        </p:blipFill>
        <p:spPr bwMode="auto">
          <a:xfrm>
            <a:off x="6156176" y="4509120"/>
            <a:ext cx="280831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219200" y="6237312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불마름병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3810000" y="6237312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들불병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6500192" y="6331223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세균성점무늬병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1" name="그림 20" descr="IMG_3349.JPG"/>
          <p:cNvPicPr>
            <a:picLocks noChangeAspect="1"/>
          </p:cNvPicPr>
          <p:nvPr/>
        </p:nvPicPr>
        <p:blipFill>
          <a:blip r:embed="rId8" cstate="print"/>
          <a:srcRect l="2858" r="37143"/>
          <a:stretch>
            <a:fillRect/>
          </a:stretch>
        </p:blipFill>
        <p:spPr>
          <a:xfrm>
            <a:off x="1835696" y="4521646"/>
            <a:ext cx="1512168" cy="1680188"/>
          </a:xfrm>
          <a:prstGeom prst="rect">
            <a:avLst/>
          </a:prstGeom>
        </p:spPr>
      </p:pic>
      <p:pic>
        <p:nvPicPr>
          <p:cNvPr id="22" name="그림 21" descr="IMG_3332.JPG"/>
          <p:cNvPicPr>
            <a:picLocks noChangeAspect="1"/>
          </p:cNvPicPr>
          <p:nvPr/>
        </p:nvPicPr>
        <p:blipFill>
          <a:blip r:embed="rId9" cstate="print"/>
          <a:srcRect l="13513" r="24324"/>
          <a:stretch>
            <a:fillRect/>
          </a:stretch>
        </p:blipFill>
        <p:spPr>
          <a:xfrm>
            <a:off x="4427984" y="4509121"/>
            <a:ext cx="1656184" cy="1776198"/>
          </a:xfrm>
          <a:prstGeom prst="rect">
            <a:avLst/>
          </a:prstGeom>
        </p:spPr>
      </p:pic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467544" y="1143922"/>
            <a:ext cx="1731564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10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 err="1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바이러스병</a:t>
            </a:r>
            <a:endParaRPr kumimoji="1" lang="ko-KR" altLang="en-US" sz="2000" dirty="0">
              <a:solidFill>
                <a:srgbClr val="00000C"/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5" name="Rectangle 39"/>
          <p:cNvSpPr>
            <a:spLocks noChangeArrowheads="1"/>
          </p:cNvSpPr>
          <p:nvPr/>
        </p:nvSpPr>
        <p:spPr bwMode="auto">
          <a:xfrm>
            <a:off x="611560" y="4005064"/>
            <a:ext cx="2978701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10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세균성병</a:t>
            </a:r>
            <a:r>
              <a:rPr kumimoji="1" lang="en-US" altLang="ko-KR" sz="16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(</a:t>
            </a:r>
            <a:r>
              <a:rPr kumimoji="1" lang="ko-KR" altLang="en-US" sz="16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주로 잎에 발병</a:t>
            </a:r>
            <a:r>
              <a:rPr kumimoji="1" lang="en-US" altLang="ko-KR" sz="16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)</a:t>
            </a:r>
            <a:endParaRPr kumimoji="1" lang="ko-KR" altLang="en-US" sz="1600" dirty="0">
              <a:solidFill>
                <a:srgbClr val="00000C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635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87054" name="_x83993104" descr="EMB0000130408b8"/>
          <p:cNvPicPr>
            <a:picLocks noChangeAspect="1" noChangeArrowheads="1"/>
          </p:cNvPicPr>
          <p:nvPr/>
        </p:nvPicPr>
        <p:blipFill>
          <a:blip r:embed="rId2" cstate="print"/>
          <a:srcRect r="200" b="502"/>
          <a:stretch>
            <a:fillRect/>
          </a:stretch>
        </p:blipFill>
        <p:spPr bwMode="auto">
          <a:xfrm>
            <a:off x="899592" y="1621697"/>
            <a:ext cx="2557264" cy="232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ko-KR" altLang="en-US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87056" name="_x85332240" descr="EMB00001304089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5281" y="2127677"/>
            <a:ext cx="20351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7" name="_x84224288" descr="EMB0000130408ef"/>
          <p:cNvPicPr>
            <a:picLocks noChangeAspect="1" noChangeArrowheads="1"/>
          </p:cNvPicPr>
          <p:nvPr/>
        </p:nvPicPr>
        <p:blipFill>
          <a:blip r:embed="rId4" cstate="print"/>
          <a:srcRect r="47" b="58"/>
          <a:stretch>
            <a:fillRect/>
          </a:stretch>
        </p:blipFill>
        <p:spPr bwMode="auto">
          <a:xfrm>
            <a:off x="5652120" y="2129983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8" name="_x84224288" descr="EMB0000130408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4336354"/>
            <a:ext cx="2304255" cy="179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9" name="_x72307776" descr="EMB000013040914"/>
          <p:cNvPicPr>
            <a:picLocks noChangeAspect="1" noChangeArrowheads="1"/>
          </p:cNvPicPr>
          <p:nvPr/>
        </p:nvPicPr>
        <p:blipFill>
          <a:blip r:embed="rId6" cstate="print"/>
          <a:srcRect r="304" b="104"/>
          <a:stretch>
            <a:fillRect/>
          </a:stretch>
        </p:blipFill>
        <p:spPr bwMode="auto">
          <a:xfrm>
            <a:off x="3275856" y="4353253"/>
            <a:ext cx="228900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60" name="_x83958896" descr="EMB000013040916"/>
          <p:cNvPicPr>
            <a:picLocks noChangeAspect="1" noChangeArrowheads="1"/>
          </p:cNvPicPr>
          <p:nvPr/>
        </p:nvPicPr>
        <p:blipFill>
          <a:blip r:embed="rId7" cstate="print"/>
          <a:srcRect r="293" b="201"/>
          <a:stretch>
            <a:fillRect/>
          </a:stretch>
        </p:blipFill>
        <p:spPr bwMode="auto">
          <a:xfrm>
            <a:off x="5652120" y="4353253"/>
            <a:ext cx="2088232" cy="171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61" name="TextBox 15"/>
          <p:cNvSpPr txBox="1">
            <a:spLocks noChangeArrowheads="1"/>
          </p:cNvSpPr>
          <p:nvPr/>
        </p:nvSpPr>
        <p:spPr bwMode="auto">
          <a:xfrm>
            <a:off x="1856656" y="3897739"/>
            <a:ext cx="160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자반병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7062" name="TextBox 16"/>
          <p:cNvSpPr txBox="1">
            <a:spLocks noChangeArrowheads="1"/>
          </p:cNvSpPr>
          <p:nvPr/>
        </p:nvSpPr>
        <p:spPr bwMode="auto">
          <a:xfrm>
            <a:off x="4066456" y="3897739"/>
            <a:ext cx="160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미이라병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7063" name="TextBox 17"/>
          <p:cNvSpPr txBox="1">
            <a:spLocks noChangeArrowheads="1"/>
          </p:cNvSpPr>
          <p:nvPr/>
        </p:nvSpPr>
        <p:spPr bwMode="auto">
          <a:xfrm>
            <a:off x="6047656" y="3897739"/>
            <a:ext cx="160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탄저병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7064" name="TextBox 18"/>
          <p:cNvSpPr txBox="1">
            <a:spLocks noChangeArrowheads="1"/>
          </p:cNvSpPr>
          <p:nvPr/>
        </p:nvSpPr>
        <p:spPr bwMode="auto">
          <a:xfrm>
            <a:off x="1348407" y="6153453"/>
            <a:ext cx="1618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검은뿌리썩음병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7065" name="TextBox 19"/>
          <p:cNvSpPr txBox="1">
            <a:spLocks noChangeArrowheads="1"/>
          </p:cNvSpPr>
          <p:nvPr/>
        </p:nvSpPr>
        <p:spPr bwMode="auto">
          <a:xfrm>
            <a:off x="3601945" y="6172503"/>
            <a:ext cx="1618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잎줄기썩음병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7066" name="TextBox 20"/>
          <p:cNvSpPr txBox="1">
            <a:spLocks noChangeArrowheads="1"/>
          </p:cNvSpPr>
          <p:nvPr/>
        </p:nvSpPr>
        <p:spPr bwMode="auto">
          <a:xfrm>
            <a:off x="6122225" y="6186790"/>
            <a:ext cx="1618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시들음병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67544" y="980728"/>
            <a:ext cx="30091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8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 err="1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진균성병</a:t>
            </a:r>
            <a:r>
              <a:rPr kumimoji="1" lang="en-US" altLang="ko-KR" sz="20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(</a:t>
            </a:r>
            <a:r>
              <a:rPr kumimoji="1" lang="ko-KR" altLang="en-US" sz="20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곰팡이병 등</a:t>
            </a:r>
            <a:r>
              <a:rPr kumimoji="1" lang="en-US" altLang="ko-KR" sz="2000" dirty="0">
                <a:solidFill>
                  <a:srgbClr val="00000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)</a:t>
            </a:r>
            <a:endParaRPr kumimoji="1" lang="ko-KR" altLang="en-US" sz="2000" dirty="0">
              <a:solidFill>
                <a:srgbClr val="00000C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716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68801952" descr="EMB00001304089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06217"/>
            <a:ext cx="2664296" cy="205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268802208" descr="EMB00001304089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5767" y="2204864"/>
            <a:ext cx="1764705" cy="131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_x89795424" descr="EMB00001304089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2192561"/>
            <a:ext cx="1656184" cy="137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_x268800208" descr="EMB0000130409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3" y="2204864"/>
            <a:ext cx="165618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611560" y="1124744"/>
            <a:ext cx="1475084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노린재류</a:t>
            </a:r>
            <a:endParaRPr kumimoji="1" lang="ko-KR" altLang="en-US" sz="2000" dirty="0">
              <a:solidFill>
                <a:srgbClr val="FF0000"/>
              </a:solidFill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8" name="_x268801952" descr="EMB0000130409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904" y="4869594"/>
            <a:ext cx="1444824" cy="138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_x83557792" descr="EMB00001304097b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5" y="4869160"/>
            <a:ext cx="15265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707479" y="6208737"/>
            <a:ext cx="2133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담배거세미나방</a:t>
            </a:r>
            <a:r>
              <a:rPr lang="en-US" altLang="ko-KR" sz="160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2267744" y="6237312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파밤나방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6" name="Rectangle 39"/>
          <p:cNvSpPr>
            <a:spLocks noChangeArrowheads="1"/>
          </p:cNvSpPr>
          <p:nvPr/>
        </p:nvSpPr>
        <p:spPr bwMode="auto">
          <a:xfrm>
            <a:off x="755576" y="4221088"/>
            <a:ext cx="1218603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나방류</a:t>
            </a:r>
            <a:endParaRPr kumimoji="1" lang="ko-KR" altLang="en-US" sz="2000" dirty="0">
              <a:solidFill>
                <a:srgbClr val="FF0000"/>
              </a:solidFill>
              <a:latin typeface="HY동녘M" pitchFamily="18" charset="-127"/>
              <a:ea typeface="HY동녘M" pitchFamily="18" charset="-127"/>
            </a:endParaRPr>
          </a:p>
        </p:txBody>
      </p:sp>
      <p:pic>
        <p:nvPicPr>
          <p:cNvPr id="17" name="_x84907432" descr="EMB00001304098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02360" y="4882653"/>
            <a:ext cx="1548408" cy="135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_x154823608" descr="EMB00000bb4290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06952" y="4891062"/>
            <a:ext cx="1584176" cy="137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4278560" y="6353125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콩나방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5966792" y="6403230"/>
            <a:ext cx="2133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선충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7622976" y="6403230"/>
            <a:ext cx="2133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거세미</a:t>
            </a:r>
            <a:r>
              <a:rPr lang="en-US" altLang="ko-KR" sz="1600" dirty="0">
                <a:solidFill>
                  <a:srgbClr val="000000"/>
                </a:solidFill>
                <a:latin typeface="휴먼모음T" pitchFamily="18" charset="-127"/>
                <a:ea typeface="휴먼모음T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2" name="그림 21" descr="0526rszStuntnematodeoncornroot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22776" y="4891062"/>
            <a:ext cx="1512168" cy="1368152"/>
          </a:xfrm>
          <a:prstGeom prst="rect">
            <a:avLst/>
          </a:prstGeom>
        </p:spPr>
      </p:pic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4164086" y="4221088"/>
            <a:ext cx="1560042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기타 해충</a:t>
            </a:r>
            <a:endParaRPr kumimoji="1" lang="ko-KR" altLang="en-US" sz="2000" dirty="0">
              <a:solidFill>
                <a:srgbClr val="FF0000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30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 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콩  생산동향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088373" y="1624615"/>
            <a:ext cx="7081785" cy="38370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2022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년 콩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생산량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64,000ha,  13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만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전년대비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18%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증가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 -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논에 타 작물 재배 지원 사업 확대로 논 </a:t>
            </a:r>
            <a:r>
              <a:rPr lang="ko-KR" altLang="en-US" sz="17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콩재배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 증가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 -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단수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203kg/10a</a:t>
            </a:r>
            <a:endParaRPr lang="en-US" altLang="ko-KR" sz="17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2023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년 콩 재배 의향조사 결과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한국농촌경제연구원 관측정보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ㅍ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                       </a:t>
            </a: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  </a:t>
            </a: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99BBBC-3AA1-427F-9C7A-AE1A9741D54D}"/>
              </a:ext>
            </a:extLst>
          </p:cNvPr>
          <p:cNvGrpSpPr/>
          <p:nvPr/>
        </p:nvGrpSpPr>
        <p:grpSpPr>
          <a:xfrm>
            <a:off x="851514" y="994676"/>
            <a:ext cx="6189699" cy="401638"/>
            <a:chOff x="328213" y="-437776"/>
            <a:chExt cx="4319987" cy="401638"/>
          </a:xfrm>
        </p:grpSpPr>
        <p:grpSp>
          <p:nvGrpSpPr>
            <p:cNvPr id="44" name="그룹 40">
              <a:extLst>
                <a:ext uri="{FF2B5EF4-FFF2-40B4-BE49-F238E27FC236}">
                  <a16:creationId xmlns:a16="http://schemas.microsoft.com/office/drawing/2014/main" id="{77239581-FECF-4123-8647-4355F43A2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46" name="모서리가 둥근 직사각형 9">
                <a:extLst>
                  <a:ext uri="{FF2B5EF4-FFF2-40B4-BE49-F238E27FC236}">
                    <a16:creationId xmlns:a16="http://schemas.microsoft.com/office/drawing/2014/main" id="{3B67AC5B-9E2C-466D-A848-39C792CB5133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바른고딕"/>
                  <a:cs typeface="+mn-cs"/>
                </a:endParaRPr>
              </a:p>
            </p:txBody>
          </p:sp>
          <p:sp>
            <p:nvSpPr>
              <p:cNvPr id="47" name="모서리가 둥근 직사각형 10">
                <a:extLst>
                  <a:ext uri="{FF2B5EF4-FFF2-40B4-BE49-F238E27FC236}">
                    <a16:creationId xmlns:a16="http://schemas.microsoft.com/office/drawing/2014/main" id="{B4A6DA1E-1048-43E6-9DBA-A042AE732740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콩 생산 동향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45" name="AutoShape 24">
              <a:extLst>
                <a:ext uri="{FF2B5EF4-FFF2-40B4-BE49-F238E27FC236}">
                  <a16:creationId xmlns:a16="http://schemas.microsoft.com/office/drawing/2014/main" id="{0B70BA04-BE6E-4C9C-9884-33283C4D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113984D-1A03-4073-9A73-5F580056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15557"/>
              </p:ext>
            </p:extLst>
          </p:nvPr>
        </p:nvGraphicFramePr>
        <p:xfrm>
          <a:off x="1651247" y="3932807"/>
          <a:ext cx="5389966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5172">
                  <a:extLst>
                    <a:ext uri="{9D8B030D-6E8A-4147-A177-3AD203B41FA5}">
                      <a16:colId xmlns:a16="http://schemas.microsoft.com/office/drawing/2014/main" val="391772767"/>
                    </a:ext>
                  </a:extLst>
                </a:gridCol>
                <a:gridCol w="1367558">
                  <a:extLst>
                    <a:ext uri="{9D8B030D-6E8A-4147-A177-3AD203B41FA5}">
                      <a16:colId xmlns:a16="http://schemas.microsoft.com/office/drawing/2014/main" val="2656080819"/>
                    </a:ext>
                  </a:extLst>
                </a:gridCol>
                <a:gridCol w="1612120">
                  <a:extLst>
                    <a:ext uri="{9D8B030D-6E8A-4147-A177-3AD203B41FA5}">
                      <a16:colId xmlns:a16="http://schemas.microsoft.com/office/drawing/2014/main" val="4158118400"/>
                    </a:ext>
                  </a:extLst>
                </a:gridCol>
                <a:gridCol w="1315116">
                  <a:extLst>
                    <a:ext uri="{9D8B030D-6E8A-4147-A177-3AD203B41FA5}">
                      <a16:colId xmlns:a16="http://schemas.microsoft.com/office/drawing/2014/main" val="3116255919"/>
                    </a:ext>
                  </a:extLst>
                </a:gridCol>
              </a:tblGrid>
              <a:tr h="3190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밭 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논  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합  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13903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45,000ha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19,400ha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64,400ha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90630"/>
                  </a:ext>
                </a:extLst>
              </a:tr>
              <a:tr h="319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44,929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10,078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55,008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17581"/>
                  </a:ext>
                </a:extLst>
              </a:tr>
              <a:tr h="3190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평 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43,763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8,428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52,191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24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74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3635128"/>
            <a:ext cx="16002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 Box 4"/>
          <p:cNvSpPr txBox="1">
            <a:spLocks noChangeArrowheads="1"/>
          </p:cNvSpPr>
          <p:nvPr/>
        </p:nvSpPr>
        <p:spPr bwMode="auto">
          <a:xfrm>
            <a:off x="2667000" y="6540253"/>
            <a:ext cx="1574800" cy="28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1" latin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&lt;</a:t>
            </a:r>
            <a:r>
              <a:rPr kumimoji="1" lang="ko-KR" altLang="en-US" sz="1600" dirty="0" err="1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협비대기</a:t>
            </a: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&gt;</a:t>
            </a:r>
            <a:endParaRPr kumimoji="1" lang="ko-KR" altLang="en-US" sz="16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4212" name="Text Box 5"/>
          <p:cNvSpPr txBox="1">
            <a:spLocks noChangeArrowheads="1"/>
          </p:cNvSpPr>
          <p:nvPr/>
        </p:nvSpPr>
        <p:spPr bwMode="auto">
          <a:xfrm>
            <a:off x="7020272" y="6460456"/>
            <a:ext cx="1328738" cy="28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1" latin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&lt;</a:t>
            </a:r>
            <a:r>
              <a:rPr kumimoji="1" lang="ko-KR" altLang="en-US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성숙기</a:t>
            </a: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&gt;</a:t>
            </a:r>
            <a:r>
              <a:rPr kumimoji="1" lang="ko-KR" altLang="en-US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</a:p>
        </p:txBody>
      </p:sp>
      <p:pic>
        <p:nvPicPr>
          <p:cNvPr id="94213" name="Picture 6" descr="하동남기현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644653"/>
            <a:ext cx="2514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7" descr="하동남기현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609728"/>
            <a:ext cx="15240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5" name="Text Box 8"/>
          <p:cNvSpPr txBox="1">
            <a:spLocks noChangeArrowheads="1"/>
          </p:cNvSpPr>
          <p:nvPr/>
        </p:nvSpPr>
        <p:spPr bwMode="auto">
          <a:xfrm>
            <a:off x="5029200" y="6464053"/>
            <a:ext cx="1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성숙 지연</a:t>
            </a:r>
            <a:r>
              <a:rPr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&gt;</a:t>
            </a:r>
            <a:endParaRPr lang="ko-KR" altLang="en-US" sz="16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94216" name="Picture 9" descr="톱다리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7563" y="3590678"/>
            <a:ext cx="1752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7" name="Text Box 10"/>
          <p:cNvSpPr txBox="1">
            <a:spLocks noChangeArrowheads="1"/>
          </p:cNvSpPr>
          <p:nvPr/>
        </p:nvSpPr>
        <p:spPr bwMode="auto">
          <a:xfrm>
            <a:off x="755576" y="6549778"/>
            <a:ext cx="1733624" cy="28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eaLnBrk="1" latin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&lt;</a:t>
            </a:r>
            <a:r>
              <a:rPr kumimoji="1" lang="ko-KR" altLang="en-US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꼬투리 가해</a:t>
            </a:r>
            <a:r>
              <a:rPr kumimoji="1" lang="en-US" altLang="ko-KR" sz="1600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rPr>
              <a:t>&gt;</a:t>
            </a:r>
            <a:endParaRPr kumimoji="1" lang="ko-KR" altLang="en-US" sz="1600" dirty="0">
              <a:solidFill>
                <a:srgbClr val="00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846493" y="1263824"/>
            <a:ext cx="269123" cy="275456"/>
            <a:chOff x="5088" y="240"/>
            <a:chExt cx="384" cy="384"/>
          </a:xfrm>
        </p:grpSpPr>
        <p:sp>
          <p:nvSpPr>
            <p:cNvPr id="27" name="Oval 22"/>
            <p:cNvSpPr>
              <a:spLocks noChangeArrowheads="1"/>
            </p:cNvSpPr>
            <p:nvPr/>
          </p:nvSpPr>
          <p:spPr bwMode="gray">
            <a:xfrm>
              <a:off x="5088" y="240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gray">
            <a:xfrm>
              <a:off x="5232" y="240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29" name="Oval 24"/>
            <p:cNvSpPr>
              <a:spLocks noChangeArrowheads="1"/>
            </p:cNvSpPr>
            <p:nvPr/>
          </p:nvSpPr>
          <p:spPr bwMode="gray">
            <a:xfrm>
              <a:off x="5376" y="240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0" name="Oval 25"/>
            <p:cNvSpPr>
              <a:spLocks noChangeArrowheads="1"/>
            </p:cNvSpPr>
            <p:nvPr/>
          </p:nvSpPr>
          <p:spPr bwMode="gray">
            <a:xfrm>
              <a:off x="5088" y="384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1" name="Oval 26"/>
            <p:cNvSpPr>
              <a:spLocks noChangeArrowheads="1"/>
            </p:cNvSpPr>
            <p:nvPr/>
          </p:nvSpPr>
          <p:spPr bwMode="gray">
            <a:xfrm>
              <a:off x="5232" y="384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gray">
            <a:xfrm>
              <a:off x="5376" y="384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3" name="Oval 28"/>
            <p:cNvSpPr>
              <a:spLocks noChangeArrowheads="1"/>
            </p:cNvSpPr>
            <p:nvPr/>
          </p:nvSpPr>
          <p:spPr bwMode="gray">
            <a:xfrm>
              <a:off x="5088" y="528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4" name="Oval 29"/>
            <p:cNvSpPr>
              <a:spLocks noChangeArrowheads="1"/>
            </p:cNvSpPr>
            <p:nvPr/>
          </p:nvSpPr>
          <p:spPr bwMode="gray">
            <a:xfrm>
              <a:off x="5232" y="528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gray">
            <a:xfrm>
              <a:off x="5376" y="528"/>
              <a:ext cx="96" cy="9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6" name="AutoShape 4"/>
          <p:cNvSpPr>
            <a:spLocks noChangeArrowheads="1"/>
          </p:cNvSpPr>
          <p:nvPr/>
        </p:nvSpPr>
        <p:spPr bwMode="gray">
          <a:xfrm>
            <a:off x="467544" y="1196752"/>
            <a:ext cx="3528392" cy="571128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  <a:alpha val="13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  </a:t>
            </a:r>
            <a:r>
              <a:rPr lang="ko-KR" altLang="en-US" sz="2200" b="1" dirty="0" err="1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톱다리</a:t>
            </a:r>
            <a:r>
              <a:rPr lang="en-US" altLang="ko-KR" sz="2200" b="1" dirty="0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2200" b="1" dirty="0" err="1">
                <a:solidFill>
                  <a:srgbClr val="FF0000"/>
                </a:solidFill>
                <a:latin typeface="HY동녘M" pitchFamily="18" charset="-127"/>
                <a:ea typeface="HY동녘M" pitchFamily="18" charset="-127"/>
              </a:rPr>
              <a:t>개미허리노린재</a:t>
            </a:r>
            <a:endParaRPr lang="en-US" altLang="ko-KR" sz="2200" b="1" dirty="0">
              <a:solidFill>
                <a:srgbClr val="FF0000"/>
              </a:solidFill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562649" y="1328551"/>
            <a:ext cx="341784" cy="295632"/>
            <a:chOff x="5088" y="240"/>
            <a:chExt cx="384" cy="384"/>
          </a:xfrm>
          <a:solidFill>
            <a:schemeClr val="accent1">
              <a:lumMod val="50000"/>
              <a:alpha val="13000"/>
            </a:schemeClr>
          </a:solidFill>
        </p:grpSpPr>
        <p:sp>
          <p:nvSpPr>
            <p:cNvPr id="18" name="Oval 12"/>
            <p:cNvSpPr>
              <a:spLocks noChangeArrowheads="1"/>
            </p:cNvSpPr>
            <p:nvPr/>
          </p:nvSpPr>
          <p:spPr bwMode="gray">
            <a:xfrm>
              <a:off x="5088" y="240"/>
              <a:ext cx="96" cy="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gray">
            <a:xfrm>
              <a:off x="5232" y="240"/>
              <a:ext cx="96" cy="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gray">
            <a:xfrm>
              <a:off x="5376" y="240"/>
              <a:ext cx="96" cy="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gray">
            <a:xfrm>
              <a:off x="5088" y="384"/>
              <a:ext cx="96" cy="9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gray">
            <a:xfrm>
              <a:off x="5232" y="384"/>
              <a:ext cx="96" cy="9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gray">
            <a:xfrm>
              <a:off x="5376" y="384"/>
              <a:ext cx="96" cy="9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gray">
            <a:xfrm>
              <a:off x="5088" y="528"/>
              <a:ext cx="96" cy="9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gray">
            <a:xfrm>
              <a:off x="5232" y="528"/>
              <a:ext cx="96" cy="96"/>
            </a:xfrm>
            <a:prstGeom prst="ellipse">
              <a:avLst/>
            </a:prstGeom>
            <a:solidFill>
              <a:srgbClr val="00000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/>
          </p:nvSpPr>
          <p:spPr bwMode="gray">
            <a:xfrm>
              <a:off x="5376" y="528"/>
              <a:ext cx="96" cy="96"/>
            </a:xfrm>
            <a:prstGeom prst="ellipse">
              <a:avLst/>
            </a:prstGeom>
            <a:solidFill>
              <a:srgbClr val="00000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ko-KR" altLang="en-US" dirty="0">
                <a:solidFill>
                  <a:srgbClr val="00000C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1560" y="1772816"/>
            <a:ext cx="7776864" cy="172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Blip>
                <a:blip r:embed="rId6"/>
              </a:buBlip>
              <a:defRPr/>
            </a:pPr>
            <a:r>
              <a:rPr kumimoji="1" lang="ko-KR" altLang="en-US" sz="20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피해양상</a:t>
            </a:r>
            <a:endParaRPr kumimoji="1" lang="en-US" altLang="ko-KR" sz="2000" dirty="0">
              <a:solidFill>
                <a:srgbClr val="000066"/>
              </a:solidFill>
              <a:latin typeface="HY동녘M" pitchFamily="18" charset="-127"/>
              <a:ea typeface="HY동녘M" pitchFamily="18" charset="-127"/>
            </a:endParaRPr>
          </a:p>
          <a:p>
            <a:pPr algn="just" eaLnBrk="1" latinLnBrk="1" hangingPunct="1">
              <a:lnSpc>
                <a:spcPct val="150000"/>
              </a:lnSpc>
            </a:pP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 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  <a:sym typeface="Wingdings 2" pitchFamily="18" charset="2"/>
              </a:rPr>
              <a:t>-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1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년에 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2-3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회 발생하며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,  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최근  콩 재배에 큰 피해를 주었음</a:t>
            </a:r>
          </a:p>
          <a:p>
            <a:pPr algn="just" eaLnBrk="1" latinLnBrk="1" hangingPunct="1">
              <a:lnSpc>
                <a:spcPct val="11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 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- </a:t>
            </a:r>
            <a:r>
              <a:rPr kumimoji="1" lang="ko-KR" altLang="en-US" dirty="0">
                <a:solidFill>
                  <a:srgbClr val="C00000"/>
                </a:solidFill>
                <a:latin typeface="HY동녘M" pitchFamily="18" charset="-127"/>
                <a:ea typeface="HY동녘M" pitchFamily="18" charset="-127"/>
              </a:rPr>
              <a:t>꼬투리 형성기부터 침으로 </a:t>
            </a:r>
            <a:r>
              <a:rPr kumimoji="1" lang="ko-KR" altLang="en-US" dirty="0" err="1">
                <a:solidFill>
                  <a:srgbClr val="C00000"/>
                </a:solidFill>
                <a:latin typeface="HY동녘M" pitchFamily="18" charset="-127"/>
                <a:ea typeface="HY동녘M" pitchFamily="18" charset="-127"/>
              </a:rPr>
              <a:t>즙액을</a:t>
            </a:r>
            <a:r>
              <a:rPr kumimoji="1" lang="ko-KR" altLang="en-US" dirty="0">
                <a:solidFill>
                  <a:srgbClr val="C00000"/>
                </a:solidFill>
                <a:latin typeface="HY동녘M" pitchFamily="18" charset="-127"/>
                <a:ea typeface="HY동녘M" pitchFamily="18" charset="-127"/>
              </a:rPr>
              <a:t> 빨아 가해</a:t>
            </a:r>
          </a:p>
          <a:p>
            <a:pPr algn="just" eaLnBrk="1" latinLnBrk="1" hangingPunct="1">
              <a:lnSpc>
                <a:spcPct val="11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- 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꼬투리가 </a:t>
            </a:r>
            <a:r>
              <a:rPr kumimoji="1" lang="ko-KR" altLang="en-US" dirty="0" err="1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빈깍지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또는 성숙기 지연</a:t>
            </a:r>
          </a:p>
          <a:p>
            <a:pPr algn="just" eaLnBrk="1" latinLnBrk="1" hangingPunct="1">
              <a:lnSpc>
                <a:spcPct val="110000"/>
              </a:lnSpc>
            </a:pP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  </a:t>
            </a:r>
            <a:r>
              <a:rPr kumimoji="1" lang="en-US" altLang="ko-KR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- </a:t>
            </a:r>
            <a:r>
              <a:rPr kumimoji="1" lang="ko-KR" altLang="en-US" dirty="0">
                <a:solidFill>
                  <a:srgbClr val="000000"/>
                </a:solidFill>
                <a:latin typeface="HY동녘M" pitchFamily="18" charset="-127"/>
                <a:ea typeface="HY동녘M" pitchFamily="18" charset="-127"/>
              </a:rPr>
              <a:t>노린재 피해 종자는 </a:t>
            </a:r>
            <a:r>
              <a:rPr kumimoji="1" lang="ko-KR" altLang="en-US" dirty="0">
                <a:solidFill>
                  <a:srgbClr val="C00000"/>
                </a:solidFill>
                <a:latin typeface="HY동녘M" pitchFamily="18" charset="-127"/>
                <a:ea typeface="HY동녘M" pitchFamily="18" charset="-127"/>
              </a:rPr>
              <a:t>발아율 저하로 종자생산에 피해</a:t>
            </a:r>
            <a:endParaRPr kumimoji="1" lang="en-US" altLang="ko-KR" dirty="0">
              <a:solidFill>
                <a:srgbClr val="000000"/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608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1052323" y="2249261"/>
            <a:ext cx="8230150" cy="360052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    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</p:txBody>
      </p:sp>
      <p:sp>
        <p:nvSpPr>
          <p:cNvPr id="19459" name="사각형: 둥근 모서리 19458"/>
          <p:cNvSpPr/>
          <p:nvPr/>
        </p:nvSpPr>
        <p:spPr>
          <a:xfrm rot="21600000">
            <a:off x="1712127" y="1195932"/>
            <a:ext cx="2734915" cy="719435"/>
          </a:xfrm>
          <a:prstGeom prst="roundRect">
            <a:avLst>
              <a:gd name="adj" fmla="val 4166"/>
            </a:avLst>
          </a:prstGeom>
          <a:solidFill>
            <a:srgbClr val="86A644">
              <a:alpha val="76000"/>
            </a:srgbClr>
          </a:solidFill>
          <a:ln w="9491" cap="flat" cmpd="sng" algn="ctr">
            <a:solidFill>
              <a:srgbClr val="000000"/>
            </a:solidFill>
            <a:prstDash val="solid"/>
            <a:round/>
          </a:ln>
          <a:effectLst>
            <a:outerShdw dist="101615" dir="2999573" algn="br">
              <a:schemeClr val="accent2"/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582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쉬어가기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Times New Roman"/>
              <a:ea typeface="함초롬돋움"/>
              <a:sym typeface="Wingdings"/>
            </a:endParaRPr>
          </a:p>
        </p:txBody>
      </p:sp>
      <p:pic>
        <p:nvPicPr>
          <p:cNvPr id="19460" name="그림 1945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51067" y="2435692"/>
            <a:ext cx="2927083" cy="27364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37889" descr="Picture 5"/>
          <p:cNvPicPr/>
          <p:nvPr/>
        </p:nvPicPr>
        <p:blipFill rotWithShape="1">
          <a:blip r:embed="rId2" cstate="print">
            <a:lum/>
          </a:blip>
          <a:stretch>
            <a:fillRect/>
          </a:stretch>
        </p:blipFill>
        <p:spPr>
          <a:xfrm>
            <a:off x="4647918" y="1905082"/>
            <a:ext cx="4274799" cy="32081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7891" name="그림 37890"/>
          <p:cNvPicPr/>
          <p:nvPr/>
        </p:nvPicPr>
        <p:blipFill rotWithShape="1">
          <a:blip r:embed="rId3" cstate="print">
            <a:lum/>
          </a:blip>
          <a:stretch>
            <a:fillRect/>
          </a:stretch>
        </p:blipFill>
        <p:spPr>
          <a:xfrm>
            <a:off x="749252" y="5562442"/>
            <a:ext cx="3428778" cy="4825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7892" name="TextBox 37891"/>
          <p:cNvSpPr txBox="1"/>
          <p:nvPr/>
        </p:nvSpPr>
        <p:spPr>
          <a:xfrm>
            <a:off x="684182" y="5584653"/>
            <a:ext cx="3557355" cy="4018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9" tIns="46745" rIns="89919" bIns="46745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9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HY견명조"/>
                <a:sym typeface="Wingdings"/>
              </a:rPr>
              <a:t>논뚝에 콩심기</a:t>
            </a:r>
          </a:p>
        </p:txBody>
      </p:sp>
      <p:cxnSp>
        <p:nvCxnSpPr>
          <p:cNvPr id="37893" name="직선 연결선 37892"/>
          <p:cNvCxnSpPr/>
          <p:nvPr/>
        </p:nvCxnSpPr>
        <p:spPr>
          <a:xfrm>
            <a:off x="2450946" y="5181454"/>
            <a:ext cx="0" cy="306374"/>
          </a:xfrm>
          <a:prstGeom prst="line">
            <a:avLst/>
          </a:prstGeom>
          <a:ln w="9436" cap="flat" cmpd="sng" algn="ctr">
            <a:solidFill>
              <a:srgbClr val="2872A4"/>
            </a:solidFill>
            <a:prstDash val="solid"/>
            <a:round/>
            <a:tailEnd type="triangle" w="lg" len="lg"/>
          </a:ln>
        </p:spPr>
      </p:cxnSp>
      <p:pic>
        <p:nvPicPr>
          <p:cNvPr id="37894" name="그림 37893"/>
          <p:cNvPicPr/>
          <p:nvPr/>
        </p:nvPicPr>
        <p:blipFill rotWithShape="1">
          <a:blip r:embed="rId3" cstate="print">
            <a:lum/>
          </a:blip>
          <a:stretch>
            <a:fillRect/>
          </a:stretch>
        </p:blipFill>
        <p:spPr>
          <a:xfrm>
            <a:off x="5246326" y="5562442"/>
            <a:ext cx="3428778" cy="4825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7895" name="TextBox 37894"/>
          <p:cNvSpPr txBox="1"/>
          <p:nvPr/>
        </p:nvSpPr>
        <p:spPr>
          <a:xfrm>
            <a:off x="5149502" y="5573548"/>
            <a:ext cx="3554175" cy="4018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19" tIns="46745" rIns="89919" bIns="46745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9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명조"/>
                <a:ea typeface="HY견명조"/>
                <a:sym typeface="Wingdings"/>
              </a:rPr>
              <a:t>가정집 텃밭</a:t>
            </a:r>
          </a:p>
        </p:txBody>
      </p:sp>
      <p:cxnSp>
        <p:nvCxnSpPr>
          <p:cNvPr id="37896" name="직선 연결선 37895"/>
          <p:cNvCxnSpPr/>
          <p:nvPr/>
        </p:nvCxnSpPr>
        <p:spPr>
          <a:xfrm>
            <a:off x="6948019" y="5181454"/>
            <a:ext cx="0" cy="306374"/>
          </a:xfrm>
          <a:prstGeom prst="line">
            <a:avLst/>
          </a:prstGeom>
          <a:ln w="9436" cap="flat" cmpd="sng" algn="ctr">
            <a:solidFill>
              <a:srgbClr val="2872A4"/>
            </a:solidFill>
            <a:prstDash val="solid"/>
            <a:round/>
            <a:tailEnd type="triangle" w="lg" len="lg"/>
          </a:ln>
        </p:spPr>
      </p:cxnSp>
      <p:pic>
        <p:nvPicPr>
          <p:cNvPr id="37897" name="그림 37896" descr="Picture 1"/>
          <p:cNvPicPr/>
          <p:nvPr/>
        </p:nvPicPr>
        <p:blipFill rotWithShape="1">
          <a:blip r:embed="rId4" cstate="print">
            <a:lum/>
          </a:blip>
          <a:stretch>
            <a:fillRect/>
          </a:stretch>
        </p:blipFill>
        <p:spPr>
          <a:xfrm>
            <a:off x="228581" y="1905082"/>
            <a:ext cx="4274854" cy="32065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8563453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44033"/>
          <p:cNvPicPr/>
          <p:nvPr/>
        </p:nvPicPr>
        <p:blipFill rotWithShape="1">
          <a:blip r:embed="rId3" cstate="print">
            <a:lum/>
          </a:blip>
          <a:stretch>
            <a:fillRect/>
          </a:stretch>
        </p:blipFill>
        <p:spPr>
          <a:xfrm>
            <a:off x="2984986" y="5562565"/>
            <a:ext cx="3430595" cy="482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4035" name="TextBox 44034"/>
          <p:cNvSpPr txBox="1"/>
          <p:nvPr/>
        </p:nvSpPr>
        <p:spPr>
          <a:xfrm>
            <a:off x="2919912" y="5584778"/>
            <a:ext cx="3559124" cy="4637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24" tIns="46747" rIns="89924" bIns="46747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Wingdings"/>
              </a:rPr>
              <a:t>평양시내 전경</a:t>
            </a:r>
          </a:p>
        </p:txBody>
      </p:sp>
      <p:pic>
        <p:nvPicPr>
          <p:cNvPr id="44036" name="그림 44035"/>
          <p:cNvPicPr/>
          <p:nvPr/>
        </p:nvPicPr>
        <p:blipFill rotWithShape="1">
          <a:blip r:embed="rId4" cstate="print">
            <a:lum/>
          </a:blip>
          <a:stretch>
            <a:fillRect/>
          </a:stretch>
        </p:blipFill>
        <p:spPr>
          <a:xfrm>
            <a:off x="310103" y="1773228"/>
            <a:ext cx="4190941" cy="31416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4037" name="그림 44036"/>
          <p:cNvPicPr/>
          <p:nvPr/>
        </p:nvPicPr>
        <p:blipFill rotWithShape="1">
          <a:blip r:embed="rId5" cstate="print">
            <a:lum/>
          </a:blip>
          <a:stretch>
            <a:fillRect/>
          </a:stretch>
        </p:blipFill>
        <p:spPr>
          <a:xfrm>
            <a:off x="4643916" y="1773228"/>
            <a:ext cx="4190997" cy="31416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3953127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1052323" y="2249261"/>
            <a:ext cx="8230150" cy="360052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sym typeface="함초롬돋움"/>
              </a:rPr>
              <a:t>     </a:t>
            </a: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ctr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</p:txBody>
      </p:sp>
      <p:sp>
        <p:nvSpPr>
          <p:cNvPr id="19459" name="사각형: 둥근 모서리 19458"/>
          <p:cNvSpPr/>
          <p:nvPr/>
        </p:nvSpPr>
        <p:spPr>
          <a:xfrm rot="21600000">
            <a:off x="1712126" y="1195932"/>
            <a:ext cx="6217223" cy="719435"/>
          </a:xfrm>
          <a:prstGeom prst="roundRect">
            <a:avLst>
              <a:gd name="adj" fmla="val 4166"/>
            </a:avLst>
          </a:prstGeom>
          <a:solidFill>
            <a:srgbClr val="86A644">
              <a:alpha val="76000"/>
            </a:srgbClr>
          </a:solidFill>
          <a:ln w="9491" cap="flat" cmpd="sng" algn="ctr">
            <a:solidFill>
              <a:srgbClr val="000000"/>
            </a:solidFill>
            <a:prstDash val="solid"/>
            <a:round/>
          </a:ln>
          <a:effectLst>
            <a:outerShdw dist="101615" dir="2999573" algn="br">
              <a:schemeClr val="accent2"/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582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 팥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녹두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, 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땅콩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강낭콩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완두콩</a:t>
            </a:r>
          </a:p>
        </p:txBody>
      </p:sp>
      <p:pic>
        <p:nvPicPr>
          <p:cNvPr id="19460" name="그림 1945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358935" y="2681285"/>
            <a:ext cx="2385545" cy="206826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543436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028964" y="1612139"/>
            <a:ext cx="7369675" cy="39410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팥 재배의 주요특성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4CFD27-9E10-41CD-BD42-9531101F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53" y="2352582"/>
            <a:ext cx="2640659" cy="1944210"/>
          </a:xfrm>
          <a:prstGeom prst="rect">
            <a:avLst/>
          </a:prstGeom>
        </p:spPr>
      </p:pic>
      <p:pic>
        <p:nvPicPr>
          <p:cNvPr id="2050" name="Picture 2" descr="팥빙수 진짜 맛있어요!!">
            <a:extLst>
              <a:ext uri="{FF2B5EF4-FFF2-40B4-BE49-F238E27FC236}">
                <a16:creationId xmlns:a16="http://schemas.microsoft.com/office/drawing/2014/main" id="{49CA315E-1E4C-4239-9711-0441CF84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454" y="2574524"/>
            <a:ext cx="2640659" cy="23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5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팥 </a:t>
            </a:r>
            <a:r>
              <a:rPr lang="ko-KR" altLang="en-US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재배 기술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802167"/>
            <a:ext cx="7369675" cy="39683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식물학적 기원은 중국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히말라야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한반도가 원산지로 추정함</a:t>
            </a: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장명종자이며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결실일수 는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50~60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일시에 꼬투리가 익지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않음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영양성분으로 단백질과 당질이 많으며 소화가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잘 안되는 편이다</a:t>
            </a: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비타민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B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군이 많아 각기병 예방에 도움이  된다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팥 재배의 주요특성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42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온도환경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lang="ko-KR" altLang="en-US" sz="2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따듯한 기후</a:t>
            </a:r>
            <a:r>
              <a:rPr lang="en-US" altLang="ko-KR" sz="2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(20~30</a:t>
            </a:r>
            <a:r>
              <a:rPr lang="en-US" altLang="ko-KR" sz="2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 범위</a:t>
            </a:r>
            <a:r>
              <a:rPr lang="en-US" altLang="ko-KR" sz="2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토양환경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습해에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약하지만 토양수분은 충분해야 함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일조환경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단일성 식물로 적기 파종이 중요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>
                <a:tab pos="180975" algn="l"/>
              </a:tabLst>
              <a:defRPr/>
            </a:pPr>
            <a:r>
              <a:rPr lang="en-US" altLang="ko-KR" sz="2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- </a:t>
            </a:r>
            <a:r>
              <a:rPr lang="ko-KR" altLang="en-US" sz="2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일찍 파종하면 덩굴이 지고 웃자람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팥 재배의 환경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67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팥 주요 </a:t>
              </a:r>
              <a:r>
                <a:rPr lang="ko-KR" altLang="en-US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장려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품종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5FB7BF1-9672-4557-95ED-D3D3FD322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16684"/>
              </p:ext>
            </p:extLst>
          </p:nvPr>
        </p:nvGraphicFramePr>
        <p:xfrm>
          <a:off x="1544715" y="2130641"/>
          <a:ext cx="6329777" cy="30541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6977">
                  <a:extLst>
                    <a:ext uri="{9D8B030D-6E8A-4147-A177-3AD203B41FA5}">
                      <a16:colId xmlns:a16="http://schemas.microsoft.com/office/drawing/2014/main" val="3481019973"/>
                    </a:ext>
                  </a:extLst>
                </a:gridCol>
                <a:gridCol w="1058560">
                  <a:extLst>
                    <a:ext uri="{9D8B030D-6E8A-4147-A177-3AD203B41FA5}">
                      <a16:colId xmlns:a16="http://schemas.microsoft.com/office/drawing/2014/main" val="1845506837"/>
                    </a:ext>
                  </a:extLst>
                </a:gridCol>
                <a:gridCol w="1058560">
                  <a:extLst>
                    <a:ext uri="{9D8B030D-6E8A-4147-A177-3AD203B41FA5}">
                      <a16:colId xmlns:a16="http://schemas.microsoft.com/office/drawing/2014/main" val="3435965772"/>
                    </a:ext>
                  </a:extLst>
                </a:gridCol>
                <a:gridCol w="814221">
                  <a:extLst>
                    <a:ext uri="{9D8B030D-6E8A-4147-A177-3AD203B41FA5}">
                      <a16:colId xmlns:a16="http://schemas.microsoft.com/office/drawing/2014/main" val="963434139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1194202563"/>
                    </a:ext>
                  </a:extLst>
                </a:gridCol>
                <a:gridCol w="1509203">
                  <a:extLst>
                    <a:ext uri="{9D8B030D-6E8A-4147-A177-3AD203B41FA5}">
                      <a16:colId xmlns:a16="http://schemas.microsoft.com/office/drawing/2014/main" val="302670291"/>
                    </a:ext>
                  </a:extLst>
                </a:gridCol>
              </a:tblGrid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품종명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개화기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성숙기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경장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종피색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(10a)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96549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중원팥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10.7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90cm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179kg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10229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충주팥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10.22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적색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173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84707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중부팥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10.9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적색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175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431692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칠보팥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9.30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흑색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166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19634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경원팥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9.28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적색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141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348970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연금팥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10.4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연녹색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190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48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602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종자선택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작부체계 및 환경에 적합한 품종</a:t>
            </a: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-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10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a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당 종자 소요량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3~5kg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파종적기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중부 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 하순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~7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월상순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파종한계기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 중순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재식거리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휴간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60cm ,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파폭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10~15cm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기준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시비량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N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2~4, P 4~6, K 4~6kg/10a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잡초방제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적용제초제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사용 및 손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제초시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꽃피기 전까지 실시</a:t>
            </a: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적기수확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꼬투리가 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70~80%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정도 익었을 때  수확함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58376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팥 주요 재배기술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26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altLang="ko-KR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/>
              </a:rPr>
              <a:t> 1. </a:t>
            </a:r>
            <a:r>
              <a:rPr lang="ko-KR" altLang="en-US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/>
              </a:rPr>
              <a:t>경기도 파주 </a:t>
            </a:r>
            <a:r>
              <a:rPr lang="ko-KR" altLang="en-US" sz="2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/>
              </a:rPr>
              <a:t>장단콩</a:t>
            </a:r>
            <a:r>
              <a:rPr lang="ko-KR" altLang="en-US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/>
              </a:rPr>
              <a:t> 단지 육성사례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EF4AF6-C9AB-43A1-BFBE-67470413D37A}"/>
              </a:ext>
            </a:extLst>
          </p:cNvPr>
          <p:cNvSpPr/>
          <p:nvPr/>
        </p:nvSpPr>
        <p:spPr bwMode="auto">
          <a:xfrm>
            <a:off x="1105046" y="3759233"/>
            <a:ext cx="7196317" cy="173052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</a:t>
            </a:r>
            <a:r>
              <a:rPr lang="ko-KR" altLang="en-US" sz="17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소포장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브랜드화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메주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두부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된장 만들기 체험시설 운영</a:t>
            </a:r>
            <a:endParaRPr lang="en-US" altLang="ko-KR" sz="17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  -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콩 </a:t>
            </a:r>
            <a:r>
              <a:rPr lang="ko-KR" altLang="en-US" sz="14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단작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대비 두부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메주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제조판매 시 부가가치 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180%</a:t>
            </a: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  -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된장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간장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고추장 제조 판매 시 </a:t>
            </a:r>
            <a:r>
              <a:rPr lang="en-US" altLang="ko-KR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320%  </a:t>
            </a:r>
            <a:r>
              <a:rPr lang="ko-KR" altLang="en-US" sz="14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확대</a:t>
            </a:r>
            <a:endParaRPr lang="en-US" altLang="ko-KR" sz="14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endParaRPr lang="en-US" altLang="ko-KR" sz="14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  <a:p>
            <a:pPr marL="180975" indent="-180975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장단콩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이용 식당 개업 확대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축제 추진으로 전국적 이미지 확산</a:t>
            </a:r>
            <a:endParaRPr lang="en-US" altLang="ko-KR" sz="17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05046" y="1637130"/>
            <a:ext cx="7196317" cy="133370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민통선 내 인삼 후작 등 휴경면적 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650ha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콩 기계화 생산단지 조성</a:t>
            </a:r>
            <a:endParaRPr lang="en-US" altLang="ko-KR" sz="17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1996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년부터 시작하여 연구회 중심 조직화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규모화 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750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농가 참여</a:t>
            </a:r>
            <a:endParaRPr lang="en-US" altLang="ko-KR" sz="17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</a:endParaRPr>
          </a:p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 10ha</a:t>
            </a:r>
            <a:r>
              <a:rPr lang="ko-KR" altLang="en-US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로 시작하여 현재 파주시 전체 재배면적 </a:t>
            </a:r>
            <a:r>
              <a:rPr lang="en-US" altLang="ko-KR" sz="17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1,000ha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99BBBC-3AA1-427F-9C7A-AE1A9741D54D}"/>
              </a:ext>
            </a:extLst>
          </p:cNvPr>
          <p:cNvGrpSpPr/>
          <p:nvPr/>
        </p:nvGrpSpPr>
        <p:grpSpPr>
          <a:xfrm>
            <a:off x="842637" y="1368247"/>
            <a:ext cx="6189699" cy="401638"/>
            <a:chOff x="328213" y="-437776"/>
            <a:chExt cx="4319987" cy="401638"/>
          </a:xfrm>
        </p:grpSpPr>
        <p:grpSp>
          <p:nvGrpSpPr>
            <p:cNvPr id="44" name="그룹 40">
              <a:extLst>
                <a:ext uri="{FF2B5EF4-FFF2-40B4-BE49-F238E27FC236}">
                  <a16:creationId xmlns:a16="http://schemas.microsoft.com/office/drawing/2014/main" id="{77239581-FECF-4123-8647-4355F43A2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46" name="모서리가 둥근 직사각형 9">
                <a:extLst>
                  <a:ext uri="{FF2B5EF4-FFF2-40B4-BE49-F238E27FC236}">
                    <a16:creationId xmlns:a16="http://schemas.microsoft.com/office/drawing/2014/main" id="{3B67AC5B-9E2C-466D-A848-39C792CB5133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모서리가 둥근 직사각형 10">
                <a:extLst>
                  <a:ext uri="{FF2B5EF4-FFF2-40B4-BE49-F238E27FC236}">
                    <a16:creationId xmlns:a16="http://schemas.microsoft.com/office/drawing/2014/main" id="{B4A6DA1E-1048-43E6-9DBA-A042AE732740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콩 재배단지 조작화 및 기계화로 규모화</a:t>
                </a:r>
                <a:endPara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45" name="AutoShape 24">
              <a:extLst>
                <a:ext uri="{FF2B5EF4-FFF2-40B4-BE49-F238E27FC236}">
                  <a16:creationId xmlns:a16="http://schemas.microsoft.com/office/drawing/2014/main" id="{0B70BA04-BE6E-4C9C-9884-33283C4D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0"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DD39080-9349-4B9D-BE20-43C885D9A348}"/>
              </a:ext>
            </a:extLst>
          </p:cNvPr>
          <p:cNvGrpSpPr/>
          <p:nvPr/>
        </p:nvGrpSpPr>
        <p:grpSpPr>
          <a:xfrm>
            <a:off x="904202" y="3357595"/>
            <a:ext cx="6189699" cy="401638"/>
            <a:chOff x="328213" y="-437776"/>
            <a:chExt cx="4319987" cy="401638"/>
          </a:xfrm>
        </p:grpSpPr>
        <p:grpSp>
          <p:nvGrpSpPr>
            <p:cNvPr id="53" name="그룹 40">
              <a:extLst>
                <a:ext uri="{FF2B5EF4-FFF2-40B4-BE49-F238E27FC236}">
                  <a16:creationId xmlns:a16="http://schemas.microsoft.com/office/drawing/2014/main" id="{CE2B59BA-E040-4A5A-9E85-09EF53B19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59" name="모서리가 둥근 직사각형 9">
                <a:extLst>
                  <a:ext uri="{FF2B5EF4-FFF2-40B4-BE49-F238E27FC236}">
                    <a16:creationId xmlns:a16="http://schemas.microsoft.com/office/drawing/2014/main" id="{04C862E8-CA97-43CD-B933-1E32D9617C66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모서리가 둥근 직사각형 10">
                <a:extLst>
                  <a:ext uri="{FF2B5EF4-FFF2-40B4-BE49-F238E27FC236}">
                    <a16:creationId xmlns:a16="http://schemas.microsoft.com/office/drawing/2014/main" id="{8399A331-06A7-408A-8298-E4AC28283D1D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콩 부가가치 증대를 위한 브랜드화 및 </a:t>
                </a:r>
                <a:r>
                  <a:rPr lang="ko-KR" altLang="en-US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장단콩</a:t>
                </a:r>
                <a:r>
                  <a:rPr lang="ko-KR" altLang="en-US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축제 개최</a:t>
                </a:r>
                <a:endPara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8" name="AutoShape 24">
              <a:extLst>
                <a:ext uri="{FF2B5EF4-FFF2-40B4-BE49-F238E27FC236}">
                  <a16:creationId xmlns:a16="http://schemas.microsoft.com/office/drawing/2014/main" id="{9A54D86D-66EF-4138-AFEB-859386758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ko-KR" sz="16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kumimoji="0"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897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녹두 재배 기술 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녹두 재배의 주요특성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C4D00F-F5B4-4255-98F1-F328155A73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0" y="2201661"/>
            <a:ext cx="2556770" cy="22993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F98982-A089-4C4E-A7EB-B28DA6CE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1661"/>
            <a:ext cx="2778711" cy="255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87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녹두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154098"/>
            <a:ext cx="7369675" cy="497149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식물학적 기원은 인도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미얀마 지역이 원산지로 추정함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팥과  비슷하지만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100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립중이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3~7g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으로 크기가 작다</a:t>
            </a: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lang="en-US" altLang="ko-KR" sz="200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생육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적온은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28~30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℃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고온성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작물임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라이신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등 단백질 함량이 높으며  소화 흡수가 잘됨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녹두 재배의 주요특성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134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녹두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녹두 주요 장려품종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5FB7BF1-9672-4557-95ED-D3D3FD322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27789"/>
              </p:ext>
            </p:extLst>
          </p:nvPr>
        </p:nvGraphicFramePr>
        <p:xfrm>
          <a:off x="1376040" y="2130641"/>
          <a:ext cx="6320902" cy="30541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0226">
                  <a:extLst>
                    <a:ext uri="{9D8B030D-6E8A-4147-A177-3AD203B41FA5}">
                      <a16:colId xmlns:a16="http://schemas.microsoft.com/office/drawing/2014/main" val="3481019973"/>
                    </a:ext>
                  </a:extLst>
                </a:gridCol>
                <a:gridCol w="992217">
                  <a:extLst>
                    <a:ext uri="{9D8B030D-6E8A-4147-A177-3AD203B41FA5}">
                      <a16:colId xmlns:a16="http://schemas.microsoft.com/office/drawing/2014/main" val="1845506837"/>
                    </a:ext>
                  </a:extLst>
                </a:gridCol>
                <a:gridCol w="1128053">
                  <a:extLst>
                    <a:ext uri="{9D8B030D-6E8A-4147-A177-3AD203B41FA5}">
                      <a16:colId xmlns:a16="http://schemas.microsoft.com/office/drawing/2014/main" val="3435965772"/>
                    </a:ext>
                  </a:extLst>
                </a:gridCol>
                <a:gridCol w="824324">
                  <a:extLst>
                    <a:ext uri="{9D8B030D-6E8A-4147-A177-3AD203B41FA5}">
                      <a16:colId xmlns:a16="http://schemas.microsoft.com/office/drawing/2014/main" val="963434139"/>
                    </a:ext>
                  </a:extLst>
                </a:gridCol>
                <a:gridCol w="1176057">
                  <a:extLst>
                    <a:ext uri="{9D8B030D-6E8A-4147-A177-3AD203B41FA5}">
                      <a16:colId xmlns:a16="http://schemas.microsoft.com/office/drawing/2014/main" val="1194202563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302670291"/>
                    </a:ext>
                  </a:extLst>
                </a:gridCol>
              </a:tblGrid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품종명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성숙기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개체협수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경장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종피광택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(10a)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96549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남평녹두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14.7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74cm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무색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155kg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10229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선화녹두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9.0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유색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130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84707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rgbClr val="C00000"/>
                          </a:solidFill>
                        </a:rPr>
                        <a:t>금성녹두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무색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431692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경선녹두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8.26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무색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174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19634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어울녹두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17.4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무색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163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348970"/>
                  </a:ext>
                </a:extLst>
              </a:tr>
              <a:tr h="436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장안녹두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유색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121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48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557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lang="ko-KR" altLang="en-US" sz="2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녹두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종자선택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작부체계 및 환경에 적합한 품종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- 10a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당 종자 소요량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2~4kg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파종적기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중부 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 중하순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파종 한계기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 중순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재식거리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휴간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60cm 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파폭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10~15cm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기준 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시비량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N 4,  P  7,  K  6kg/10a(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전량 밑거름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 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잡초방제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적용제초제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사용 및 손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제초시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꽃피기 전까지 실시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적기수확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꼬투리가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70~80%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정도 익었을 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2~3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회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58376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녹두 주요 재배기술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554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땅콩 재배 기술 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땅콩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재배의 주요특성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295466-6990-47B9-872F-39D35B1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45" y="2068497"/>
            <a:ext cx="2865636" cy="25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땅콩(&lt;i&gt;Arachis hypogaea&lt;/i&gt; L.)">
            <a:extLst>
              <a:ext uri="{FF2B5EF4-FFF2-40B4-BE49-F238E27FC236}">
                <a16:creationId xmlns:a16="http://schemas.microsoft.com/office/drawing/2014/main" id="{EF9975D0-A47C-4733-B095-9B5A0AD6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26" y="2068497"/>
            <a:ext cx="3355759" cy="24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3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땅콩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생육적온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25~32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℃ 범위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토양환경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습해에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약하지만 토양수분은 충분해야 함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>
                <a:tab pos="180975" algn="l"/>
              </a:tabLst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특히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자방병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씨방자루  침투 후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20~30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일간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일조환경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적산온도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2,850~3,300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℃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재배적지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물 빠짐이 좋은 모래참흙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~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참흙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양토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- 3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기로 돌려짓기를 해야 연작피해를 줄임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71994" y="1261397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땅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콩 재배 환경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723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땅콩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71994" y="1261397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땅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콩 주요품종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78E374A-71EE-46C7-8EA9-C149A737F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32996"/>
              </p:ext>
            </p:extLst>
          </p:nvPr>
        </p:nvGraphicFramePr>
        <p:xfrm>
          <a:off x="1233996" y="2351621"/>
          <a:ext cx="6676009" cy="26287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018">
                  <a:extLst>
                    <a:ext uri="{9D8B030D-6E8A-4147-A177-3AD203B41FA5}">
                      <a16:colId xmlns:a16="http://schemas.microsoft.com/office/drawing/2014/main" val="2547607111"/>
                    </a:ext>
                  </a:extLst>
                </a:gridCol>
                <a:gridCol w="949470">
                  <a:extLst>
                    <a:ext uri="{9D8B030D-6E8A-4147-A177-3AD203B41FA5}">
                      <a16:colId xmlns:a16="http://schemas.microsoft.com/office/drawing/2014/main" val="2852556889"/>
                    </a:ext>
                  </a:extLst>
                </a:gridCol>
                <a:gridCol w="1010634">
                  <a:extLst>
                    <a:ext uri="{9D8B030D-6E8A-4147-A177-3AD203B41FA5}">
                      <a16:colId xmlns:a16="http://schemas.microsoft.com/office/drawing/2014/main" val="2418793350"/>
                    </a:ext>
                  </a:extLst>
                </a:gridCol>
                <a:gridCol w="952327">
                  <a:extLst>
                    <a:ext uri="{9D8B030D-6E8A-4147-A177-3AD203B41FA5}">
                      <a16:colId xmlns:a16="http://schemas.microsoft.com/office/drawing/2014/main" val="1190945308"/>
                    </a:ext>
                  </a:extLst>
                </a:gridCol>
                <a:gridCol w="1231683">
                  <a:extLst>
                    <a:ext uri="{9D8B030D-6E8A-4147-A177-3AD203B41FA5}">
                      <a16:colId xmlns:a16="http://schemas.microsoft.com/office/drawing/2014/main" val="1300679551"/>
                    </a:ext>
                  </a:extLst>
                </a:gridCol>
                <a:gridCol w="1226877">
                  <a:extLst>
                    <a:ext uri="{9D8B030D-6E8A-4147-A177-3AD203B41FA5}">
                      <a16:colId xmlns:a16="http://schemas.microsoft.com/office/drawing/2014/main" val="2462524626"/>
                    </a:ext>
                  </a:extLst>
                </a:gridCol>
              </a:tblGrid>
              <a:tr h="6571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   초 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원줄기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길    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가지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잎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원줄기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착화성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종실크기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86471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버지니아형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(</a:t>
                      </a:r>
                      <a:r>
                        <a:rPr lang="ko-KR" altLang="en-US" dirty="0"/>
                        <a:t>반 립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무</a:t>
                      </a:r>
                      <a:r>
                        <a:rPr lang="en-US" altLang="ko-KR" dirty="0"/>
                        <a:t>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대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246911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스패니쉬형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(</a:t>
                      </a:r>
                      <a:r>
                        <a:rPr lang="ko-KR" altLang="en-US" dirty="0"/>
                        <a:t>직 립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ㅇ</a:t>
                      </a:r>
                      <a:r>
                        <a:rPr lang="ko-KR" altLang="en-US" dirty="0"/>
                        <a:t>  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854764"/>
                  </a:ext>
                </a:extLst>
              </a:tr>
              <a:tr h="6571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신 풍 형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(</a:t>
                      </a:r>
                      <a:r>
                        <a:rPr lang="ko-KR" altLang="en-US" dirty="0"/>
                        <a:t>직 립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대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8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34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땅콩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643566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10a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당 종자 소요량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피 땅콩으로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립기준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10~12kg(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소립종은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5~8)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파종적기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중부 적기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월 하순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비닐피복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재배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재식거리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휴간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40cm 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파폭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25cm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간격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기준 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시비량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N 3~4,  P 10~22,  K 10~22kg/10a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석회시용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200~250kg/10a(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산도중화 및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결실율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좋아짐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잡초방제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쏘나란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듀알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등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적용제초제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파종 후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 이내  살포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적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기수확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lang="ko-KR" altLang="en-US" sz="200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소숙종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9.15~25, 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만숙종 </a:t>
            </a:r>
            <a:r>
              <a:rPr lang="en-US" altLang="ko-KR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9.25~10.5</a:t>
            </a:r>
            <a:r>
              <a:rPr lang="ko-KR" altLang="en-US" sz="200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858973" cy="401638"/>
            <a:chOff x="328958" y="980502"/>
            <a:chExt cx="1922414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887302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땅콩 주요 재배기술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01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DC0F-F56B-419F-8200-426A4FEB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2" y="2619632"/>
            <a:ext cx="8142635" cy="3660309"/>
          </a:xfrm>
        </p:spPr>
        <p:txBody>
          <a:bodyPr/>
          <a:lstStyle/>
          <a:p>
            <a:r>
              <a:rPr lang="ko-KR" alt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        수고하셨습니다</a:t>
            </a:r>
            <a:endParaRPr lang="ko-KR" altLang="en-US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22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파주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장단콩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단지 육성사례</a:t>
            </a:r>
          </a:p>
        </p:txBody>
      </p:sp>
      <p:pic>
        <p:nvPicPr>
          <p:cNvPr id="16" name="그림 11278" descr="Picture 1">
            <a:extLst>
              <a:ext uri="{FF2B5EF4-FFF2-40B4-BE49-F238E27FC236}">
                <a16:creationId xmlns:a16="http://schemas.microsoft.com/office/drawing/2014/main" id="{31814BC1-4396-4286-BE0F-E6ACC060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341438"/>
            <a:ext cx="4103687" cy="4465637"/>
          </a:xfrm>
          <a:prstGeom prst="rect">
            <a:avLst/>
          </a:prstGeom>
          <a:noFill/>
          <a:ln w="9491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1279" descr="Picture 1">
            <a:extLst>
              <a:ext uri="{FF2B5EF4-FFF2-40B4-BE49-F238E27FC236}">
                <a16:creationId xmlns:a16="http://schemas.microsoft.com/office/drawing/2014/main" id="{83DA8CF3-8655-43CC-AC6F-BC645F6B7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41438"/>
            <a:ext cx="4105275" cy="4465637"/>
          </a:xfrm>
          <a:prstGeom prst="rect">
            <a:avLst/>
          </a:prstGeom>
          <a:noFill/>
          <a:ln w="9491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9E9E01F-6100-4032-8398-8A75C20A2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77350"/>
              </p:ext>
            </p:extLst>
          </p:nvPr>
        </p:nvGraphicFramePr>
        <p:xfrm>
          <a:off x="313426" y="1293482"/>
          <a:ext cx="8517148" cy="5253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574">
                  <a:extLst>
                    <a:ext uri="{9D8B030D-6E8A-4147-A177-3AD203B41FA5}">
                      <a16:colId xmlns:a16="http://schemas.microsoft.com/office/drawing/2014/main" val="2206124536"/>
                    </a:ext>
                  </a:extLst>
                </a:gridCol>
                <a:gridCol w="4258574">
                  <a:extLst>
                    <a:ext uri="{9D8B030D-6E8A-4147-A177-3AD203B41FA5}">
                      <a16:colId xmlns:a16="http://schemas.microsoft.com/office/drawing/2014/main" val="2957067385"/>
                    </a:ext>
                  </a:extLst>
                </a:gridCol>
              </a:tblGrid>
              <a:tr h="46414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45959"/>
                  </a:ext>
                </a:extLst>
              </a:tr>
              <a:tr h="612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000" b="1" i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장단콩</a:t>
                      </a:r>
                      <a:r>
                        <a:rPr lang="ko-KR" altLang="ko-KR" sz="2000" b="1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 판매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장</a:t>
                      </a:r>
                      <a:endParaRPr lang="ko-KR" altLang="ko-KR" sz="2000" b="1" i="0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000" b="1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기계 탈곡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15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07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2.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콩의 역사적 가치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187425" y="1879616"/>
            <a:ext cx="7196317" cy="36077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콩은 黃河 문명권인 만주지역이 원산지로 한반도에서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4,500~5,000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년 전부터                  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벼농사와 함께 재배되어온 작물임 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우리민족의 전통식품 원료이며 중요한 식량자원임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두부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콩나물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된장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간장 등 필수식품과 식용유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두유의 원료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전통적으로 쌀에 부족한 단백질과 지방질의 보완 공급원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콩에는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아이소플라본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등의 생리활성 물질이 풍부하여 노화방지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성인병 예방과        치료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약콩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에 탁월한 효과가 있음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5768" y="1678797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콩 생산 왜 필요한가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5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3.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콩의 공익적 가치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2114250"/>
            <a:ext cx="7374721" cy="300388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토양유실 경감효과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  -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경사지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7%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이상의 밭에서 집중호우 시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흙 </a:t>
            </a:r>
            <a:r>
              <a:rPr lang="ko-KR" altLang="en-US" sz="14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유실량을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50% </a:t>
            </a:r>
            <a:r>
              <a:rPr lang="ko-KR" altLang="en-US" sz="14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이하로 방지</a:t>
            </a:r>
            <a:endParaRPr lang="en-US" altLang="ko-KR" sz="14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eaLnBrk="1" latinLnBrk="1" hangingPunct="1">
              <a:spcBef>
                <a:spcPts val="0"/>
              </a:spcBef>
              <a:spcAft>
                <a:spcPts val="300"/>
              </a:spcAft>
              <a:defRPr/>
            </a:pPr>
            <a:endParaRPr lang="en-US" altLang="ko-KR" sz="14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대기정화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ha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당 연간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3.01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톤의 </a:t>
            </a:r>
            <a:r>
              <a:rPr lang="en-US" altLang="ko-KR" sz="17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CO</a:t>
            </a:r>
            <a:r>
              <a:rPr lang="en-US" altLang="ko-KR" sz="1700" baseline="-250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2  </a:t>
            </a:r>
            <a:r>
              <a:rPr lang="ko-KR" altLang="en-US" sz="17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고정</a:t>
            </a:r>
            <a:r>
              <a:rPr lang="en-US" altLang="ko-KR" sz="17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, 2.18</a:t>
            </a:r>
            <a:r>
              <a:rPr lang="ko-KR" altLang="en-US" sz="17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톤의 </a:t>
            </a:r>
            <a:r>
              <a:rPr lang="ko-KR" altLang="ko-KR" sz="17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O</a:t>
            </a:r>
            <a:r>
              <a:rPr lang="ko-KR" altLang="ko-KR" sz="1700" baseline="-25000" dirty="0">
                <a:solidFill>
                  <a:schemeClr val="tx1"/>
                </a:solidFill>
                <a:latin typeface="+mj-ea"/>
                <a:ea typeface="+mj-ea"/>
                <a:sym typeface="Wingdings"/>
              </a:rPr>
              <a:t>2</a:t>
            </a:r>
            <a:r>
              <a:rPr lang="ko-KR" altLang="en-US" sz="1700" dirty="0">
                <a:solidFill>
                  <a:schemeClr val="tx1"/>
                </a:solidFill>
                <a:latin typeface="+mj-ea"/>
                <a:sym typeface="Wingdings"/>
              </a:rPr>
              <a:t> 방출</a:t>
            </a:r>
            <a:endParaRPr lang="en-US" altLang="ko-KR" sz="1700" dirty="0">
              <a:solidFill>
                <a:schemeClr val="tx1"/>
              </a:solidFill>
              <a:latin typeface="+mj-ea"/>
              <a:sym typeface="Wingdings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lang="en-US" altLang="ko-KR" sz="1700" dirty="0">
              <a:solidFill>
                <a:schemeClr val="tx1"/>
              </a:solidFill>
              <a:latin typeface="+mj-ea"/>
              <a:sym typeface="Wingdings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지력유지 및 환경보전 효과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근류균에 의한 질소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고정량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70~100kg/ha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당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콩은 지력유지 및 연작장애 방지를 위해 작부 체계상 유리한 친환경 작물임 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678693" y="1744038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콩의 공익적 가치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4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4.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콩의 형태적 특성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84639" y="1542236"/>
            <a:ext cx="7374721" cy="41976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indent="-889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 발아온도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: 10~40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℃이나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20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℃ 내외가 적당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싹트기 과정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어린 뿌리와 싹이 이미 만들어져 있음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잎의 모양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떡잎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초엽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제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·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복엽으로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전개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줄기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길이는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30~90cm</a:t>
            </a: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줄기의 마디에서 꽃이 피고 꼬투리 형성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뿌리는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천근성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작물로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주근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150cm,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측근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7.5cm 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내 분포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발아 후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15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일이면 근류균 생성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호기성 세균으로 </a:t>
            </a:r>
            <a:r>
              <a:rPr lang="ko-KR" altLang="en-US" sz="1700" dirty="0" err="1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습해에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약함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꽃은 개화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25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일 전 꽃눈이 분화되고 흰색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자색이 있음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marL="180975" indent="-18097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꽃은 많이 피지만 결실율은 </a:t>
            </a:r>
            <a:r>
              <a:rPr lang="en-US" altLang="ko-KR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30% </a:t>
            </a:r>
            <a:r>
              <a:rPr lang="ko-KR" altLang="en-US" sz="1700" dirty="0">
                <a:ln>
                  <a:solidFill>
                    <a:schemeClr val="bg2">
                      <a:lumMod val="9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미만임</a:t>
            </a:r>
            <a:endParaRPr lang="en-US" altLang="ko-KR" sz="1700" dirty="0">
              <a:ln>
                <a:solidFill>
                  <a:schemeClr val="bg2">
                    <a:lumMod val="9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콩의 형태적 특성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17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0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디자인 사용자 지정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1.xml><?xml version="1.0" encoding="utf-8"?>
<a:theme xmlns:a="http://schemas.openxmlformats.org/drawingml/2006/main" name="3_디자인 사용자 지정">
  <a:themeElements>
    <a:clrScheme name="PowerPoint">
      <a:dk1>
        <a:srgbClr val="1D528D"/>
      </a:dk1>
      <a:lt1>
        <a:srgbClr val="FFFFFF"/>
      </a:lt1>
      <a:dk2>
        <a:srgbClr val="1D528D"/>
      </a:dk2>
      <a:lt2>
        <a:srgbClr val="DDDDDD"/>
      </a:lt2>
      <a:accent1>
        <a:srgbClr val="0099CC"/>
      </a:accent1>
      <a:accent2>
        <a:srgbClr val="FF9900"/>
      </a:accent2>
      <a:accent3>
        <a:srgbClr val="1D528D"/>
      </a:accent3>
      <a:accent4>
        <a:srgbClr val="4338C6"/>
      </a:accent4>
      <a:accent5>
        <a:srgbClr val="B2CEFF"/>
      </a:accent5>
      <a:accent6>
        <a:srgbClr val="B9B9B9"/>
      </a:accent6>
      <a:hlink>
        <a:srgbClr val="6666FF"/>
      </a:hlink>
      <a:folHlink>
        <a:srgbClr val="969696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2.xml><?xml version="1.0" encoding="utf-8"?>
<a:theme xmlns:a="http://schemas.openxmlformats.org/drawingml/2006/main" name="9_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CCCFF"/>
      </a:hlink>
      <a:folHlink>
        <a:srgbClr val="B2B2B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3.xml><?xml version="1.0" encoding="utf-8"?>
<a:theme xmlns:a="http://schemas.openxmlformats.org/drawingml/2006/main" name="10_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CCCFF"/>
      </a:hlink>
      <a:folHlink>
        <a:srgbClr val="B2B2B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4.xml><?xml version="1.0" encoding="utf-8"?>
<a:theme xmlns:a="http://schemas.openxmlformats.org/drawingml/2006/main" name="7_디자인 사용자 지정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CCCCFF"/>
      </a:hlink>
      <a:folHlink>
        <a:srgbClr val="B2B2B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5.xml><?xml version="1.0" encoding="utf-8"?>
<a:theme xmlns:a="http://schemas.openxmlformats.org/drawingml/2006/main" name="8_디자인 사용자 지정">
  <a:themeElements>
    <a:clrScheme name="PowerPoint">
      <a:dk1>
        <a:srgbClr val="1D528D"/>
      </a:dk1>
      <a:lt1>
        <a:srgbClr val="FFFFFF"/>
      </a:lt1>
      <a:dk2>
        <a:srgbClr val="1D528D"/>
      </a:dk2>
      <a:lt2>
        <a:srgbClr val="DDDDDD"/>
      </a:lt2>
      <a:accent1>
        <a:srgbClr val="0099CC"/>
      </a:accent1>
      <a:accent2>
        <a:srgbClr val="FF9900"/>
      </a:accent2>
      <a:accent3>
        <a:srgbClr val="1D528D"/>
      </a:accent3>
      <a:accent4>
        <a:srgbClr val="4338C6"/>
      </a:accent4>
      <a:accent5>
        <a:srgbClr val="B2CEFF"/>
      </a:accent5>
      <a:accent6>
        <a:srgbClr val="B9B9B9"/>
      </a:accent6>
      <a:hlink>
        <a:srgbClr val="6666FF"/>
      </a:hlink>
      <a:folHlink>
        <a:srgbClr val="969696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6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42TGp_food_light">
  <a:themeElements>
    <a:clrScheme name="Default Design 3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407790"/>
      </a:accent1>
      <a:accent2>
        <a:srgbClr val="CDC529"/>
      </a:accent2>
      <a:accent3>
        <a:srgbClr val="FFFFFF"/>
      </a:accent3>
      <a:accent4>
        <a:srgbClr val="000000"/>
      </a:accent4>
      <a:accent5>
        <a:srgbClr val="AFBDC6"/>
      </a:accent5>
      <a:accent6>
        <a:srgbClr val="BAB224"/>
      </a:accent6>
      <a:hlink>
        <a:srgbClr val="7FAF45"/>
      </a:hlink>
      <a:folHlink>
        <a:srgbClr val="F7863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1_242TGp_food_light">
  <a:themeElements>
    <a:clrScheme name="Default Design 3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407790"/>
      </a:accent1>
      <a:accent2>
        <a:srgbClr val="CDC529"/>
      </a:accent2>
      <a:accent3>
        <a:srgbClr val="FFFFFF"/>
      </a:accent3>
      <a:accent4>
        <a:srgbClr val="000000"/>
      </a:accent4>
      <a:accent5>
        <a:srgbClr val="AFBDC6"/>
      </a:accent5>
      <a:accent6>
        <a:srgbClr val="BAB224"/>
      </a:accent6>
      <a:hlink>
        <a:srgbClr val="7FAF45"/>
      </a:hlink>
      <a:folHlink>
        <a:srgbClr val="F7863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2_242TGp_food_light">
  <a:themeElements>
    <a:clrScheme name="Default Design 3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407790"/>
      </a:accent1>
      <a:accent2>
        <a:srgbClr val="CDC529"/>
      </a:accent2>
      <a:accent3>
        <a:srgbClr val="FFFFFF"/>
      </a:accent3>
      <a:accent4>
        <a:srgbClr val="000000"/>
      </a:accent4>
      <a:accent5>
        <a:srgbClr val="AFBDC6"/>
      </a:accent5>
      <a:accent6>
        <a:srgbClr val="BAB224"/>
      </a:accent6>
      <a:hlink>
        <a:srgbClr val="7FAF45"/>
      </a:hlink>
      <a:folHlink>
        <a:srgbClr val="F7863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3_242TGp_food_light">
  <a:themeElements>
    <a:clrScheme name="Default Design 3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407790"/>
      </a:accent1>
      <a:accent2>
        <a:srgbClr val="CDC529"/>
      </a:accent2>
      <a:accent3>
        <a:srgbClr val="FFFFFF"/>
      </a:accent3>
      <a:accent4>
        <a:srgbClr val="000000"/>
      </a:accent4>
      <a:accent5>
        <a:srgbClr val="AFBDC6"/>
      </a:accent5>
      <a:accent6>
        <a:srgbClr val="BAB224"/>
      </a:accent6>
      <a:hlink>
        <a:srgbClr val="7FAF45"/>
      </a:hlink>
      <a:folHlink>
        <a:srgbClr val="F7863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3299</Words>
  <Application>Microsoft Office PowerPoint</Application>
  <PresentationFormat>화면 슬라이드 쇼(4:3)</PresentationFormat>
  <Paragraphs>909</Paragraphs>
  <Slides>58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16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96" baseType="lpstr">
      <vt:lpstr>Calibri</vt:lpstr>
      <vt:lpstr>HY헤드라인M</vt:lpstr>
      <vt:lpstr>경기천년제목 Medium</vt:lpstr>
      <vt:lpstr>굴림</vt:lpstr>
      <vt:lpstr>나눔고딕 ExtraBold</vt:lpstr>
      <vt:lpstr>휴먼명조</vt:lpstr>
      <vt:lpstr>Calibri Light</vt:lpstr>
      <vt:lpstr>HY견명조</vt:lpstr>
      <vt:lpstr>HY동녘M</vt:lpstr>
      <vt:lpstr>맑은 고딕</vt:lpstr>
      <vt:lpstr>Arial</vt:lpstr>
      <vt:lpstr>나눔바른고딕</vt:lpstr>
      <vt:lpstr>HY견고딕</vt:lpstr>
      <vt:lpstr>Times New Roman</vt:lpstr>
      <vt:lpstr>HY울릉도M</vt:lpstr>
      <vt:lpstr>Wingdings</vt:lpstr>
      <vt:lpstr>휴먼모음T</vt:lpstr>
      <vt:lpstr>HNC_GO_B_HINT_GS</vt:lpstr>
      <vt:lpstr>함초롬돋움</vt:lpstr>
      <vt:lpstr>HY엽서L</vt:lpstr>
      <vt:lpstr>Office 테마</vt:lpstr>
      <vt:lpstr>4_Office 테마</vt:lpstr>
      <vt:lpstr>242TGp_food_light</vt:lpstr>
      <vt:lpstr>1_242TGp_food_light</vt:lpstr>
      <vt:lpstr>2_242TGp_food_light</vt:lpstr>
      <vt:lpstr>3_242TGp_food_light</vt:lpstr>
      <vt:lpstr>12_Office 테마</vt:lpstr>
      <vt:lpstr>7_Office 테마</vt:lpstr>
      <vt:lpstr>8_Office 테마</vt:lpstr>
      <vt:lpstr>1_디자인 사용자 지정</vt:lpstr>
      <vt:lpstr>3_디자인 사용자 지정</vt:lpstr>
      <vt:lpstr>9_</vt:lpstr>
      <vt:lpstr>10_</vt:lpstr>
      <vt:lpstr>7_디자인 사용자 지정</vt:lpstr>
      <vt:lpstr>8_디자인 사용자 지정</vt:lpstr>
      <vt:lpstr>1_Office 테마</vt:lpstr>
      <vt:lpstr>Microsoft Excel Chart</vt:lpstr>
      <vt:lpstr>슬라이드</vt:lpstr>
      <vt:lpstr>                  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    수고하셨습니다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어유진</dc:creator>
  <cp:lastModifiedBy>YOUNGCHUN LIM</cp:lastModifiedBy>
  <cp:revision>872</cp:revision>
  <dcterms:created xsi:type="dcterms:W3CDTF">2016-03-11T01:21:17Z</dcterms:created>
  <dcterms:modified xsi:type="dcterms:W3CDTF">2023-09-13T07:30:08Z</dcterms:modified>
</cp:coreProperties>
</file>